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7"/>
  </p:notesMasterIdLst>
  <p:handoutMasterIdLst>
    <p:handoutMasterId r:id="rId28"/>
  </p:handoutMasterIdLst>
  <p:sldIdLst>
    <p:sldId id="259" r:id="rId2"/>
    <p:sldId id="273" r:id="rId3"/>
    <p:sldId id="261" r:id="rId4"/>
    <p:sldId id="274" r:id="rId5"/>
    <p:sldId id="262" r:id="rId6"/>
    <p:sldId id="263" r:id="rId7"/>
    <p:sldId id="264" r:id="rId8"/>
    <p:sldId id="289" r:id="rId9"/>
    <p:sldId id="266" r:id="rId10"/>
    <p:sldId id="271" r:id="rId11"/>
    <p:sldId id="275" r:id="rId12"/>
    <p:sldId id="276" r:id="rId13"/>
    <p:sldId id="278" r:id="rId14"/>
    <p:sldId id="279" r:id="rId15"/>
    <p:sldId id="280" r:id="rId16"/>
    <p:sldId id="281" r:id="rId17"/>
    <p:sldId id="282" r:id="rId18"/>
    <p:sldId id="283" r:id="rId19"/>
    <p:sldId id="284" r:id="rId20"/>
    <p:sldId id="285" r:id="rId21"/>
    <p:sldId id="286" r:id="rId22"/>
    <p:sldId id="287" r:id="rId23"/>
    <p:sldId id="270" r:id="rId24"/>
    <p:sldId id="269"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D8"/>
    <a:srgbClr val="FFFF00"/>
    <a:srgbClr val="6096CB"/>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9" autoAdjust="0"/>
    <p:restoredTop sz="61655" autoAdjust="0"/>
  </p:normalViewPr>
  <p:slideViewPr>
    <p:cSldViewPr snapToGrid="0">
      <p:cViewPr varScale="1">
        <p:scale>
          <a:sx n="44" d="100"/>
          <a:sy n="44" d="100"/>
        </p:scale>
        <p:origin x="1745" y="31"/>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01"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378829D-AD74-422B-9251-AC8D105C1A02}"/>
    <pc:docChg chg="modSld">
      <pc:chgData name="" userId="" providerId="" clId="Web-{A378829D-AD74-422B-9251-AC8D105C1A02}" dt="2019-03-19T13:39:07.889" v="7" actId="20577"/>
      <pc:docMkLst>
        <pc:docMk/>
      </pc:docMkLst>
      <pc:sldChg chg="modSp">
        <pc:chgData name="" userId="" providerId="" clId="Web-{A378829D-AD74-422B-9251-AC8D105C1A02}" dt="2019-03-19T13:36:23.654" v="1" actId="20577"/>
        <pc:sldMkLst>
          <pc:docMk/>
          <pc:sldMk cId="4174450296" sldId="276"/>
        </pc:sldMkLst>
        <pc:spChg chg="mod">
          <ac:chgData name="" userId="" providerId="" clId="Web-{A378829D-AD74-422B-9251-AC8D105C1A02}" dt="2019-03-19T13:36:23.654" v="1" actId="20577"/>
          <ac:spMkLst>
            <pc:docMk/>
            <pc:sldMk cId="4174450296" sldId="276"/>
            <ac:spMk id="3" creationId="{00000000-0000-0000-0000-000000000000}"/>
          </ac:spMkLst>
        </pc:spChg>
      </pc:sldChg>
      <pc:sldChg chg="modSp">
        <pc:chgData name="" userId="" providerId="" clId="Web-{A378829D-AD74-422B-9251-AC8D105C1A02}" dt="2019-03-19T13:39:07.873" v="6" actId="20577"/>
        <pc:sldMkLst>
          <pc:docMk/>
          <pc:sldMk cId="1287753676" sldId="285"/>
        </pc:sldMkLst>
        <pc:spChg chg="mod">
          <ac:chgData name="" userId="" providerId="" clId="Web-{A378829D-AD74-422B-9251-AC8D105C1A02}" dt="2019-03-19T13:39:07.873" v="6" actId="20577"/>
          <ac:spMkLst>
            <pc:docMk/>
            <pc:sldMk cId="1287753676" sldId="285"/>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14588" y="232180"/>
            <a:ext cx="5126567" cy="584775"/>
          </a:xfrm>
          <a:prstGeom prst="rect">
            <a:avLst/>
          </a:prstGeom>
        </p:spPr>
        <p:txBody>
          <a:bodyPr wrap="square">
            <a:spAutoFit/>
          </a:bodyPr>
          <a:lstStyle/>
          <a:p>
            <a:r>
              <a:rPr lang="en-US" altLang="en-US" sz="1600" b="1" dirty="0" smtClean="0">
                <a:latin typeface="Cambria" panose="02040503050406030204" pitchFamily="18" charset="0"/>
                <a:cs typeface="Arial" panose="020B0604020202020204" pitchFamily="34" charset="0"/>
              </a:rPr>
              <a:t>SESSION 14: STEP 3.3 – 3.5 MANAGEMENT ACTIONS, COMPLIANCE, FINANCE, FINALIZE EAFM PLAN </a:t>
            </a:r>
            <a:endParaRPr lang="en-US" altLang="en-US" sz="1600" b="1" dirty="0">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195838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We are now at the second part of Step 3 that covers (i) Management actions and compliance, (ii) finance and (iii) finalizing the plan.</a:t>
            </a:r>
          </a:p>
          <a:p>
            <a:pPr eaLnBrk="1" hangingPunct="1">
              <a:spcBef>
                <a:spcPct val="0"/>
              </a:spcBef>
            </a:pPr>
            <a:endParaRPr lang="en-GB" altLang="en-US" dirty="0"/>
          </a:p>
          <a:p>
            <a:pPr eaLnBrk="1" hangingPunct="1">
              <a:spcBef>
                <a:spcPct val="0"/>
              </a:spcBef>
            </a:pPr>
            <a:r>
              <a:rPr lang="en-GB" altLang="en-US" dirty="0"/>
              <a:t>Refer to large flipchart of this on wall (laminate) to keep up as reference throughout course. Show where we are in course. </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a:t>
            </a:fld>
            <a:endParaRPr lang="en-GB" dirty="0"/>
          </a:p>
        </p:txBody>
      </p:sp>
    </p:spTree>
    <p:extLst>
      <p:ext uri="{BB962C8B-B14F-4D97-AF65-F5344CB8AC3E}">
        <p14:creationId xmlns:p14="http://schemas.microsoft.com/office/powerpoint/2010/main" val="189473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MCS can be top-down e.g. enforced by fishery patrols. Many problems with this type of enforcement.</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370396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Bottom-up. Local MCS under a co-management arrangements.</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1174473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Often a combination of top-down and bottom-up is needed. Explain how stakeholder “buy-in” reduces the need for enforcement i.e. self-compliance. Developing the EAFm Plan with full stakeholder participation increases “buy-in”.</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2275636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Relatively cheap option to ensure compliance and enforcement include port monitoring that can monitor catches/landings and gear.</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419408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dirty="0"/>
              <a:t>One common management action in the region is zonation e.g. </a:t>
            </a:r>
            <a:r>
              <a:rPr lang="en-AU" altLang="en-US" dirty="0" smtClean="0"/>
              <a:t>an </a:t>
            </a:r>
            <a:r>
              <a:rPr lang="en-AU" altLang="en-US" dirty="0"/>
              <a:t>artisanal zone and </a:t>
            </a:r>
            <a:r>
              <a:rPr lang="en-AU" altLang="en-US" dirty="0" smtClean="0"/>
              <a:t>delimited commercial fisheries zone</a:t>
            </a:r>
            <a:r>
              <a:rPr lang="en-AU" altLang="en-US" dirty="0"/>
              <a:t>. VMS can be used to track larger </a:t>
            </a:r>
            <a:r>
              <a:rPr lang="en-AU" altLang="en-US" dirty="0" smtClean="0"/>
              <a:t>vessels (only on very large lakes/seas) </a:t>
            </a:r>
            <a:r>
              <a:rPr lang="en-AU" altLang="en-US" dirty="0"/>
              <a:t>and </a:t>
            </a:r>
            <a:r>
              <a:rPr lang="en-AU" altLang="en-US" dirty="0" smtClean="0"/>
              <a:t>GPS (possible in smaller water bodies </a:t>
            </a:r>
            <a:r>
              <a:rPr lang="en-AU" altLang="en-US" dirty="0"/>
              <a:t>now cheaper enough for smaller boats.</a:t>
            </a:r>
          </a:p>
          <a:p>
            <a:pPr eaLnBrk="1" hangingPunct="1">
              <a:spcBef>
                <a:spcPct val="0"/>
              </a:spcBef>
            </a:pPr>
            <a:r>
              <a:rPr lang="en-US" altLang="en-US" dirty="0" smtClean="0">
                <a:latin typeface="Myriad Pro" panose="020B0503030403020204" pitchFamily="34" charset="0"/>
              </a:rPr>
              <a:t>Also</a:t>
            </a:r>
            <a:r>
              <a:rPr lang="en-US" altLang="en-US" baseline="0" dirty="0" smtClean="0">
                <a:latin typeface="Myriad Pro" panose="020B0503030403020204" pitchFamily="34" charset="0"/>
              </a:rPr>
              <a:t> c</a:t>
            </a:r>
            <a:r>
              <a:rPr lang="en-US" altLang="en-US" dirty="0" smtClean="0">
                <a:latin typeface="Myriad Pro" panose="020B0503030403020204" pitchFamily="34" charset="0"/>
              </a:rPr>
              <a:t>ommunity </a:t>
            </a:r>
            <a:r>
              <a:rPr lang="en-US" altLang="en-US" dirty="0">
                <a:latin typeface="Myriad Pro" panose="020B0503030403020204" pitchFamily="34" charset="0"/>
              </a:rPr>
              <a:t>level monitoring (linked to GPS) </a:t>
            </a:r>
            <a:r>
              <a:rPr lang="en-US" altLang="en-US" baseline="0" dirty="0" smtClean="0">
                <a:latin typeface="Myriad Pro" panose="020B0503030403020204" pitchFamily="34" charset="0"/>
              </a:rPr>
              <a:t> -  community fishery patrols may   ensure fishers are complying with CF  rules and  regulations.</a:t>
            </a:r>
          </a:p>
          <a:p>
            <a:pPr eaLnBrk="1" hangingPunct="1">
              <a:spcBef>
                <a:spcPct val="0"/>
              </a:spcBef>
            </a:pPr>
            <a:r>
              <a:rPr lang="en-US" altLang="en-US" baseline="0" dirty="0" smtClean="0">
                <a:latin typeface="Myriad Pro" panose="020B0503030403020204" pitchFamily="34" charset="0"/>
              </a:rPr>
              <a:t>In the case of protected or conservation areas/refuges, there may also be specific community patrols.</a:t>
            </a:r>
          </a:p>
          <a:p>
            <a:pPr eaLnBrk="1" hangingPunct="1">
              <a:spcBef>
                <a:spcPct val="0"/>
              </a:spcBef>
            </a:pPr>
            <a:r>
              <a:rPr lang="en-US" altLang="en-US" baseline="0" dirty="0" smtClean="0">
                <a:latin typeface="Myriad Pro" panose="020B0503030403020204" pitchFamily="34" charset="0"/>
              </a:rPr>
              <a:t>Linking observation to   GPS and camera  evidence can be used to build a case, or back up CF sanctions.</a:t>
            </a:r>
            <a:endParaRPr lang="en-GB" altLang="en-US"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1970525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dirty="0"/>
              <a:t>Simple techniques such as wheel-house markings can be effective.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latin typeface="Myriad Pro" panose="020B0503030403020204" pitchFamily="34" charset="0"/>
            </a:endParaRPr>
          </a:p>
          <a:p>
            <a:pPr eaLnBrk="1" hangingPunct="1">
              <a:spcBef>
                <a:spcPct val="0"/>
              </a:spcBef>
            </a:pPr>
            <a:r>
              <a:rPr lang="en-GB" altLang="en-US" dirty="0" smtClean="0"/>
              <a:t>Example</a:t>
            </a:r>
            <a:r>
              <a:rPr lang="en-GB" altLang="en-US" dirty="0"/>
              <a:t>: </a:t>
            </a:r>
            <a:r>
              <a:rPr lang="en-US" altLang="en-US" dirty="0" smtClean="0"/>
              <a:t>Vessel marking schemes can indicate if   a vessel  has the right to fish in a particular area. </a:t>
            </a:r>
          </a:p>
          <a:p>
            <a:pPr eaLnBrk="1" hangingPunct="1">
              <a:spcBef>
                <a:spcPct val="0"/>
              </a:spcBef>
            </a:pPr>
            <a:r>
              <a:rPr lang="en-US" altLang="en-US" dirty="0" err="1" smtClean="0">
                <a:latin typeface="Myriad Pro" panose="020B0503030403020204" pitchFamily="34" charset="0"/>
              </a:rPr>
              <a:t>Colours</a:t>
            </a:r>
            <a:r>
              <a:rPr lang="en-US" altLang="en-US" dirty="0" smtClean="0">
                <a:latin typeface="Myriad Pro" panose="020B0503030403020204" pitchFamily="34" charset="0"/>
              </a:rPr>
              <a:t> visible at a distance are easiest method,</a:t>
            </a:r>
            <a:r>
              <a:rPr lang="en-US" altLang="en-US" baseline="0" dirty="0" smtClean="0">
                <a:latin typeface="Myriad Pro" panose="020B0503030403020204" pitchFamily="34" charset="0"/>
              </a:rPr>
              <a:t> </a:t>
            </a:r>
          </a:p>
          <a:p>
            <a:pPr eaLnBrk="1" hangingPunct="1">
              <a:spcBef>
                <a:spcPct val="0"/>
              </a:spcBef>
            </a:pPr>
            <a:r>
              <a:rPr lang="en-US" altLang="en-US" baseline="0" dirty="0" smtClean="0">
                <a:latin typeface="Myriad Pro" panose="020B0503030403020204" pitchFamily="34" charset="0"/>
              </a:rPr>
              <a:t>Boat markings also indicate the registration and   port/home location of the vessel.</a:t>
            </a:r>
            <a:endParaRPr lang="en-GB" altLang="en-US" dirty="0">
              <a:latin typeface="Myriad Pro" panose="020B0503030403020204" pitchFamily="34" charset="0"/>
            </a:endParaRPr>
          </a:p>
          <a:p>
            <a:pPr eaLnBrk="1" hangingPunct="1">
              <a:spcBef>
                <a:spcPct val="0"/>
              </a:spcBef>
            </a:pPr>
            <a:r>
              <a:rPr lang="en-US" altLang="en-US" dirty="0">
                <a:latin typeface="Myriad Pro" panose="020B0503030403020204" pitchFamily="34" charset="0"/>
              </a:rPr>
              <a:t>Other vessel marking schemes </a:t>
            </a:r>
            <a:r>
              <a:rPr lang="en-US" altLang="en-US" dirty="0" smtClean="0">
                <a:latin typeface="Myriad Pro" panose="020B0503030403020204" pitchFamily="34" charset="0"/>
              </a:rPr>
              <a:t>may</a:t>
            </a:r>
            <a:r>
              <a:rPr lang="en-US" altLang="en-US" baseline="0" dirty="0" smtClean="0">
                <a:latin typeface="Myriad Pro" panose="020B0503030403020204" pitchFamily="34" charset="0"/>
              </a:rPr>
              <a:t> be used, </a:t>
            </a:r>
            <a:r>
              <a:rPr lang="en-US" altLang="en-US" baseline="0" smtClean="0">
                <a:latin typeface="Myriad Pro" panose="020B0503030403020204" pitchFamily="34" charset="0"/>
              </a:rPr>
              <a:t>but </a:t>
            </a:r>
            <a:r>
              <a:rPr lang="en-US" altLang="en-US" smtClean="0">
                <a:latin typeface="Myriad Pro" panose="020B0503030403020204" pitchFamily="34" charset="0"/>
              </a:rPr>
              <a:t>may </a:t>
            </a:r>
            <a:r>
              <a:rPr lang="en-US" altLang="en-US" dirty="0">
                <a:latin typeface="Myriad Pro" panose="020B0503030403020204" pitchFamily="34" charset="0"/>
              </a:rPr>
              <a:t>be less visually obvious.</a:t>
            </a:r>
            <a:endParaRPr lang="en-GB" altLang="en-US" dirty="0">
              <a:latin typeface="Myriad Pro" panose="020B0503030403020204" pitchFamily="34" charset="0"/>
            </a:endParaRP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16</a:t>
            </a:fld>
            <a:endParaRPr lang="en-GB" dirty="0"/>
          </a:p>
        </p:txBody>
      </p:sp>
    </p:spTree>
    <p:extLst>
      <p:ext uri="{BB962C8B-B14F-4D97-AF65-F5344CB8AC3E}">
        <p14:creationId xmlns:p14="http://schemas.microsoft.com/office/powerpoint/2010/main" val="157186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Because we are at the end of the planning process, all that is needed to complete the plan are sections </a:t>
            </a:r>
            <a:r>
              <a:rPr lang="en-GB" altLang="en-US" dirty="0" smtClean="0"/>
              <a:t>on </a:t>
            </a:r>
            <a:r>
              <a:rPr lang="en-GB" altLang="en-US" dirty="0"/>
              <a:t>“Data and information needs” and “</a:t>
            </a:r>
            <a:r>
              <a:rPr lang="en-GB" altLang="en-US" dirty="0" smtClean="0"/>
              <a:t>Financing.”</a:t>
            </a: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17</a:t>
            </a:fld>
            <a:endParaRPr lang="en-GB" dirty="0"/>
          </a:p>
        </p:txBody>
      </p:sp>
    </p:spTree>
    <p:extLst>
      <p:ext uri="{BB962C8B-B14F-4D97-AF65-F5344CB8AC3E}">
        <p14:creationId xmlns:p14="http://schemas.microsoft.com/office/powerpoint/2010/main" val="310994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EAFm plan needs a separate section on data and information. In particular, it needs to specify where the indicator data and information is being collected and/or collated and by whom. Sources of data and information were covered in Module 10 Step 1.3 Scope the FMU and in Module 13 Step 3.2 Indicators.  The questions asked in those modules need to be answered here:</a:t>
            </a:r>
            <a:endParaRPr lang="en-AU" dirty="0"/>
          </a:p>
          <a:p>
            <a:pPr>
              <a:defRPr/>
            </a:pPr>
            <a:r>
              <a:rPr lang="en-US" dirty="0"/>
              <a:t> </a:t>
            </a:r>
            <a:endParaRPr lang="en-AU" dirty="0"/>
          </a:p>
          <a:p>
            <a:pPr marL="171450" indent="-171450">
              <a:buFont typeface="Arial" panose="020B0604020202020204" pitchFamily="34" charset="0"/>
              <a:buChar char="•"/>
              <a:defRPr/>
            </a:pPr>
            <a:r>
              <a:rPr lang="en-US" dirty="0"/>
              <a:t>Who is responsible for measuring the indicator(s)?</a:t>
            </a:r>
            <a:endParaRPr lang="en-AU" dirty="0"/>
          </a:p>
          <a:p>
            <a:pPr marL="171450" indent="-171450">
              <a:buFont typeface="Arial" panose="020B0604020202020204" pitchFamily="34" charset="0"/>
              <a:buChar char="•"/>
              <a:defRPr/>
            </a:pPr>
            <a:r>
              <a:rPr lang="en-US" dirty="0"/>
              <a:t>Where do the data come from (new or existing)?</a:t>
            </a:r>
            <a:endParaRPr lang="en-AU" dirty="0"/>
          </a:p>
          <a:p>
            <a:pPr marL="171450" indent="-171450">
              <a:buFont typeface="Arial" panose="020B0604020202020204" pitchFamily="34" charset="0"/>
              <a:buChar char="•"/>
              <a:defRPr/>
            </a:pPr>
            <a:r>
              <a:rPr lang="en-US" dirty="0"/>
              <a:t>If new, what method will be used?</a:t>
            </a:r>
            <a:endParaRPr lang="en-AU"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18</a:t>
            </a:fld>
            <a:endParaRPr lang="en-GB" dirty="0"/>
          </a:p>
        </p:txBody>
      </p:sp>
    </p:spTree>
    <p:extLst>
      <p:ext uri="{BB962C8B-B14F-4D97-AF65-F5344CB8AC3E}">
        <p14:creationId xmlns:p14="http://schemas.microsoft.com/office/powerpoint/2010/main" val="3874382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No plan is complete without considering how it will be financed. Here are some of the questions that need to be asked.</a:t>
            </a:r>
          </a:p>
          <a:p>
            <a:pPr eaLnBrk="1" hangingPunct="1">
              <a:spcBef>
                <a:spcPct val="0"/>
              </a:spcBef>
            </a:pPr>
            <a:endParaRPr lang="en-GB" altLang="en-US" dirty="0"/>
          </a:p>
          <a:p>
            <a:pPr eaLnBrk="1" hangingPunct="1">
              <a:spcBef>
                <a:spcPct val="0"/>
              </a:spcBef>
            </a:pPr>
            <a:r>
              <a:rPr lang="en-GB" altLang="en-US" dirty="0"/>
              <a:t>This list of finance sources is not complete. Can participants think of any others</a:t>
            </a:r>
          </a:p>
          <a:p>
            <a:pPr eaLnBrk="1" hangingPunct="1">
              <a:spcBef>
                <a:spcPct val="0"/>
              </a:spcBef>
            </a:pPr>
            <a:endParaRPr lang="en-GB" altLang="en-US" dirty="0"/>
          </a:p>
          <a:p>
            <a:pPr eaLnBrk="1" hangingPunct="1">
              <a:spcBef>
                <a:spcPct val="0"/>
              </a:spcBef>
            </a:pPr>
            <a:r>
              <a:rPr lang="en-GB" altLang="en-US" dirty="0"/>
              <a:t>Refer for more detail to module 14, step 3.4. Have examples ready to illustrate.</a:t>
            </a:r>
          </a:p>
          <a:p>
            <a:pPr eaLnBrk="1" hangingPunct="1">
              <a:spcBef>
                <a:spcPct val="0"/>
              </a:spcBef>
            </a:pPr>
            <a:r>
              <a:rPr lang="en-GB" altLang="en-US" dirty="0">
                <a:latin typeface="Myriad Pro" panose="020B0503030403020204" pitchFamily="34" charset="0"/>
              </a:rPr>
              <a:t>How can EAFm cycle take place with limited resources?</a:t>
            </a:r>
          </a:p>
          <a:p>
            <a:pPr eaLnBrk="1" hangingPunct="1">
              <a:spcBef>
                <a:spcPct val="0"/>
              </a:spcBef>
            </a:pPr>
            <a:r>
              <a:rPr lang="en-GB" altLang="en-US" dirty="0">
                <a:latin typeface="Myriad Pro" panose="020B0503030403020204" pitchFamily="34" charset="0"/>
              </a:rPr>
              <a:t>What are the likely gaps? What will need prioritising?</a:t>
            </a:r>
          </a:p>
          <a:p>
            <a:pPr eaLnBrk="1" hangingPunct="1">
              <a:spcBef>
                <a:spcPct val="0"/>
              </a:spcBef>
            </a:pPr>
            <a:r>
              <a:rPr lang="en-GB" altLang="en-US" dirty="0">
                <a:latin typeface="Myriad Pro" panose="020B0503030403020204" pitchFamily="34" charset="0"/>
              </a:rPr>
              <a:t>Think of human resources and financial resources.</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19</a:t>
            </a:fld>
            <a:endParaRPr lang="en-GB" dirty="0"/>
          </a:p>
        </p:txBody>
      </p:sp>
    </p:spTree>
    <p:extLst>
      <p:ext uri="{BB962C8B-B14F-4D97-AF65-F5344CB8AC3E}">
        <p14:creationId xmlns:p14="http://schemas.microsoft.com/office/powerpoint/2010/main" val="553472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No plan is complete without considering how it will be financed. Here are some of the questions that need to be asked.</a:t>
            </a:r>
          </a:p>
          <a:p>
            <a:pPr eaLnBrk="1" hangingPunct="1">
              <a:spcBef>
                <a:spcPct val="0"/>
              </a:spcBef>
            </a:pPr>
            <a:endParaRPr lang="en-GB" altLang="en-US" dirty="0"/>
          </a:p>
          <a:p>
            <a:pPr eaLnBrk="1" hangingPunct="1">
              <a:spcBef>
                <a:spcPct val="0"/>
              </a:spcBef>
            </a:pPr>
            <a:r>
              <a:rPr lang="en-GB" altLang="en-US" dirty="0"/>
              <a:t>This list of finance sources is not complete. Can participants think of any others</a:t>
            </a:r>
          </a:p>
          <a:p>
            <a:pPr eaLnBrk="1" hangingPunct="1">
              <a:spcBef>
                <a:spcPct val="0"/>
              </a:spcBef>
            </a:pPr>
            <a:endParaRPr lang="en-GB" altLang="en-US" dirty="0"/>
          </a:p>
          <a:p>
            <a:pPr eaLnBrk="1" hangingPunct="1">
              <a:spcBef>
                <a:spcPct val="0"/>
              </a:spcBef>
            </a:pPr>
            <a:r>
              <a:rPr lang="en-GB" altLang="en-US" dirty="0"/>
              <a:t>Refer for more detail to module 14, step 3.4. Have examples ready to illustrate.</a:t>
            </a:r>
          </a:p>
          <a:p>
            <a:pPr eaLnBrk="1" hangingPunct="1">
              <a:spcBef>
                <a:spcPct val="0"/>
              </a:spcBef>
            </a:pPr>
            <a:r>
              <a:rPr lang="en-GB" altLang="en-US" dirty="0">
                <a:latin typeface="Myriad Pro" panose="020B0503030403020204" pitchFamily="34" charset="0"/>
              </a:rPr>
              <a:t>How can EAFm cycle take place with limited resources?</a:t>
            </a:r>
          </a:p>
          <a:p>
            <a:pPr eaLnBrk="1" hangingPunct="1">
              <a:spcBef>
                <a:spcPct val="0"/>
              </a:spcBef>
            </a:pPr>
            <a:r>
              <a:rPr lang="en-GB" altLang="en-US" dirty="0">
                <a:latin typeface="Myriad Pro" panose="020B0503030403020204" pitchFamily="34" charset="0"/>
              </a:rPr>
              <a:t>What are the likely gaps? What will need prioritising?</a:t>
            </a:r>
          </a:p>
          <a:p>
            <a:pPr eaLnBrk="1" hangingPunct="1">
              <a:spcBef>
                <a:spcPct val="0"/>
              </a:spcBef>
            </a:pPr>
            <a:r>
              <a:rPr lang="en-GB" altLang="en-US" dirty="0">
                <a:latin typeface="Myriad Pro" panose="020B0503030403020204" pitchFamily="34" charset="0"/>
              </a:rPr>
              <a:t>Think of human resources and financial resources</a:t>
            </a:r>
            <a:r>
              <a:rPr lang="en-GB" altLang="en-US" dirty="0" smtClean="0">
                <a:latin typeface="Myriad Pro" panose="020B0503030403020204" pitchFamily="34" charset="0"/>
              </a:rPr>
              <a:t>.</a:t>
            </a:r>
          </a:p>
          <a:p>
            <a:pPr eaLnBrk="1" hangingPunct="1">
              <a:spcBef>
                <a:spcPct val="0"/>
              </a:spcBef>
            </a:pPr>
            <a:endParaRPr lang="en-GB" altLang="en-US" dirty="0" smtClean="0">
              <a:latin typeface="Myriad Pro" panose="020B0503030403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Refer participants to Participant Handbook Module 14, Table 14.2 for examples of sources of funding.</a:t>
            </a:r>
          </a:p>
          <a:p>
            <a:pPr eaLnBrk="1" hangingPunct="1">
              <a:spcBef>
                <a:spcPct val="0"/>
              </a:spcBef>
            </a:pPr>
            <a:endParaRPr lang="en-GB" altLang="en-US" dirty="0">
              <a:latin typeface="Myriad Pro" panose="020B0503030403020204" pitchFamily="34" charset="0"/>
            </a:endParaRP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20</a:t>
            </a:fld>
            <a:endParaRPr lang="en-GB" dirty="0"/>
          </a:p>
        </p:txBody>
      </p:sp>
    </p:spTree>
    <p:extLst>
      <p:ext uri="{BB962C8B-B14F-4D97-AF65-F5344CB8AC3E}">
        <p14:creationId xmlns:p14="http://schemas.microsoft.com/office/powerpoint/2010/main" val="181346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Self explanatory</a:t>
            </a:r>
          </a:p>
          <a:p>
            <a:pPr eaLnBrk="1" hangingPunct="1">
              <a:spcBef>
                <a:spcPct val="0"/>
              </a:spcBef>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2467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GB" altLang="en-US" dirty="0"/>
              <a:t>Although we have not done steps 4 &amp; 5 yet, there needs to be a link to them in the plan. Because we are at the end of the planning process, all that is needed to complete the plan are words such as “The EAFm plan will be communicated to stakeholders and others through a communication plan” and “The EAFm plan will be reviewed annually with a major review every 5 years.</a:t>
            </a:r>
          </a:p>
          <a:p>
            <a:pPr defTabSz="914400"/>
            <a:endParaRPr lang="en-GB" altLang="en-US" dirty="0"/>
          </a:p>
          <a:p>
            <a:pPr defTabSz="914400"/>
            <a:r>
              <a:rPr lang="en-GB" altLang="en-US" dirty="0"/>
              <a:t>See Module 14, step 3.5. Last 2 headings to be covered in steps 4+5 (though some data and information needs were covered in step 1.3 and 3.2).</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21</a:t>
            </a:fld>
            <a:endParaRPr lang="en-GB" dirty="0"/>
          </a:p>
        </p:txBody>
      </p:sp>
    </p:spTree>
    <p:extLst>
      <p:ext uri="{BB962C8B-B14F-4D97-AF65-F5344CB8AC3E}">
        <p14:creationId xmlns:p14="http://schemas.microsoft.com/office/powerpoint/2010/main" val="4032687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We have now all the information we need for the EAFm plan.</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22</a:t>
            </a:fld>
            <a:endParaRPr lang="en-GB" dirty="0"/>
          </a:p>
        </p:txBody>
      </p:sp>
    </p:spTree>
    <p:extLst>
      <p:ext uri="{BB962C8B-B14F-4D97-AF65-F5344CB8AC3E}">
        <p14:creationId xmlns:p14="http://schemas.microsoft.com/office/powerpoint/2010/main" val="3274190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Self explanatory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23</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See details in Session</a:t>
            </a:r>
            <a:r>
              <a:rPr lang="en-US" altLang="en-US" baseline="0" dirty="0" smtClean="0"/>
              <a:t> Plan. </a:t>
            </a:r>
            <a:r>
              <a:rPr lang="en-US" altLang="en-US" dirty="0" smtClean="0"/>
              <a:t>Now </a:t>
            </a:r>
            <a:r>
              <a:rPr lang="en-US" altLang="en-US" dirty="0"/>
              <a:t>groups DO steps 3.3 and 3.4</a:t>
            </a:r>
          </a:p>
          <a:p>
            <a:r>
              <a:rPr lang="en-US" altLang="en-US" dirty="0"/>
              <a:t>They take the 4 objectives identified in session before break </a:t>
            </a:r>
            <a:r>
              <a:rPr lang="en-GB" altLang="en-US" dirty="0">
                <a:solidFill>
                  <a:srgbClr val="0000BA"/>
                </a:solidFill>
              </a:rPr>
              <a:t>(2 ecological (1 fish &amp; 1 environmental</a:t>
            </a:r>
            <a:r>
              <a:rPr lang="en-GB" altLang="en-US" dirty="0" smtClean="0">
                <a:solidFill>
                  <a:srgbClr val="0000BA"/>
                </a:solidFill>
              </a:rPr>
              <a:t>); </a:t>
            </a:r>
            <a:r>
              <a:rPr lang="en-GB" altLang="en-US" dirty="0">
                <a:solidFill>
                  <a:srgbClr val="0000BA"/>
                </a:solidFill>
              </a:rPr>
              <a:t>(1 human &amp; 1 governance), covering</a:t>
            </a:r>
            <a:r>
              <a:rPr lang="en-US" altLang="en-US" dirty="0"/>
              <a:t> each of 3 EAFm components for their FMU and they need to agree some management actions for these. Use tool 33 Manager’s Toolbox in Technical Toolkit to get ideas. Participants need to work out what compliance/enforcement is needed, and how all this will be financed.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Participants work in their FMU</a:t>
            </a:r>
            <a:r>
              <a:rPr lang="en-US" sz="1200" kern="1200" baseline="0" dirty="0" smtClean="0">
                <a:solidFill>
                  <a:schemeClr val="tx1"/>
                </a:solidFill>
                <a:effectLst/>
                <a:latin typeface="+mn-lt"/>
                <a:ea typeface="+mn-ea"/>
                <a:cs typeface="+mn-cs"/>
              </a:rPr>
              <a:t> groups; then </a:t>
            </a:r>
            <a:r>
              <a:rPr lang="en-US" sz="1200" kern="1200" dirty="0" smtClean="0">
                <a:solidFill>
                  <a:schemeClr val="tx1"/>
                </a:solidFill>
                <a:effectLst/>
                <a:latin typeface="+mn-lt"/>
                <a:ea typeface="+mn-ea"/>
                <a:cs typeface="+mn-cs"/>
              </a:rPr>
              <a:t>walk around and see each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other’s outputs- trainer guides plenary with key ideas/suggestions.</a:t>
            </a:r>
            <a:endParaRPr lang="en-GB" sz="1200" kern="1200" dirty="0" smtClean="0">
              <a:solidFill>
                <a:schemeClr val="tx1"/>
              </a:solidFill>
              <a:effectLst/>
              <a:latin typeface="+mn-lt"/>
              <a:ea typeface="+mn-ea"/>
              <a:cs typeface="+mn-cs"/>
            </a:endParaRP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a:defRPr/>
            </a:pPr>
            <a:fld id="{7368729E-9089-4BA8-958D-64D06780C2CD}" type="slidenum">
              <a:rPr lang="en-US" altLang="en-US" smtClean="0"/>
              <a:pPr>
                <a:defRPr/>
              </a:pPr>
              <a:t>24</a:t>
            </a:fld>
            <a:endParaRPr lang="en-US" altLang="en-US" dirty="0"/>
          </a:p>
        </p:txBody>
      </p:sp>
    </p:spTree>
    <p:extLst>
      <p:ext uri="{BB962C8B-B14F-4D97-AF65-F5344CB8AC3E}">
        <p14:creationId xmlns:p14="http://schemas.microsoft.com/office/powerpoint/2010/main" val="3791182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Now groups DO steps 3.3 and 3.4</a:t>
            </a:r>
          </a:p>
          <a:p>
            <a:r>
              <a:rPr lang="en-US" altLang="en-US" dirty="0"/>
              <a:t>They take the 4 objectives identified in session before break </a:t>
            </a:r>
            <a:r>
              <a:rPr lang="en-GB" altLang="en-US" dirty="0">
                <a:solidFill>
                  <a:srgbClr val="0000BA"/>
                </a:solidFill>
              </a:rPr>
              <a:t>(2 ecological (1 fish &amp; 1 environmental)); (1 human &amp; 1 governance), covering</a:t>
            </a:r>
            <a:r>
              <a:rPr lang="en-US" altLang="en-US" dirty="0"/>
              <a:t> each of 3 EAFm components for their FMU and they need to agree some management actions for these. Use tool 33 Manager’s Toolbox in Technical Toolkit to get ideas. Participants need to work out what compliance/enforcement is needed, and how all this will be financed.</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25</a:t>
            </a:fld>
            <a:endParaRPr lang="en-GB" dirty="0"/>
          </a:p>
        </p:txBody>
      </p:sp>
    </p:spTree>
    <p:extLst>
      <p:ext uri="{BB962C8B-B14F-4D97-AF65-F5344CB8AC3E}">
        <p14:creationId xmlns:p14="http://schemas.microsoft.com/office/powerpoint/2010/main" val="41810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We are now adding management actions (linked to compliance).</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4</a:t>
            </a:fld>
            <a:endParaRPr lang="en-GB" dirty="0"/>
          </a:p>
        </p:txBody>
      </p:sp>
    </p:spTree>
    <p:extLst>
      <p:ext uri="{BB962C8B-B14F-4D97-AF65-F5344CB8AC3E}">
        <p14:creationId xmlns:p14="http://schemas.microsoft.com/office/powerpoint/2010/main" val="308049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GB" altLang="en-US" dirty="0"/>
              <a:t>The management actions for EAFm are broad. They include the technical measures that may be familiar to the fishery people, ecosystem manipulations and community-based actions. Continue onto next slide.</a:t>
            </a:r>
          </a:p>
          <a:p>
            <a:pPr defTabSz="914400"/>
            <a:endParaRPr lang="en-GB" altLang="en-US" dirty="0"/>
          </a:p>
          <a:p>
            <a:pPr defTabSz="914400"/>
            <a:r>
              <a:rPr lang="en-GB" altLang="en-US" dirty="0"/>
              <a:t>Refer to module </a:t>
            </a:r>
            <a:r>
              <a:rPr lang="en-GB" altLang="en-US" dirty="0" smtClean="0"/>
              <a:t>14, step 3.3</a:t>
            </a:r>
            <a:r>
              <a:rPr lang="en-GB" altLang="en-US" baseline="0" dirty="0" smtClean="0"/>
              <a:t> </a:t>
            </a:r>
            <a:r>
              <a:rPr lang="en-GB" altLang="en-US" dirty="0" smtClean="0"/>
              <a:t>for </a:t>
            </a:r>
            <a:r>
              <a:rPr lang="en-GB" altLang="en-US" dirty="0"/>
              <a:t>more detail as well as Manager’s Toolbox (tool 33) in Technical </a:t>
            </a:r>
            <a:r>
              <a:rPr lang="en-GB" altLang="en-US" dirty="0" smtClean="0"/>
              <a:t>Toolkit (though this</a:t>
            </a:r>
            <a:r>
              <a:rPr lang="en-GB" altLang="en-US" baseline="0" dirty="0" smtClean="0"/>
              <a:t> is a marine example)</a:t>
            </a:r>
            <a:r>
              <a:rPr lang="en-GB" altLang="en-US" dirty="0" smtClean="0"/>
              <a:t>. </a:t>
            </a:r>
            <a:r>
              <a:rPr lang="en-GB" altLang="en-US" dirty="0"/>
              <a:t>Pick out some examples from Manager’s toolbox to illustrate the above points in more detail. Remind participants that they may be already doing some of these (as we discussed on day 1: how much EAFm are you already doing?).</a:t>
            </a:r>
          </a:p>
          <a:p>
            <a:pPr defTabSz="914400" eaLnBrk="1" hangingPunct="1">
              <a:spcBef>
                <a:spcPct val="0"/>
              </a:spcBef>
            </a:pPr>
            <a:endParaRPr lang="en-GB" altLang="en-US" dirty="0"/>
          </a:p>
          <a:p>
            <a:pPr eaLnBrk="1" hangingPunct="1">
              <a:spcBef>
                <a:spcPct val="0"/>
              </a:spcBef>
              <a:spcAft>
                <a:spcPts val="1188"/>
              </a:spcAft>
              <a:buClr>
                <a:srgbClr val="FF6600"/>
              </a:buClr>
              <a:buSzPct val="150000"/>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3790C3-936A-4857-B8EA-8CC168CEEBB0}"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2020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GB" altLang="en-US" dirty="0"/>
              <a:t>Continuing on with the suite of actions we also cover some governance actions.</a:t>
            </a:r>
          </a:p>
          <a:p>
            <a:pPr defTabSz="914400"/>
            <a:endParaRPr lang="en-GB" altLang="en-US" dirty="0"/>
          </a:p>
          <a:p>
            <a:pPr defTabSz="914400"/>
            <a:r>
              <a:rPr lang="en-GB" altLang="en-US" dirty="0"/>
              <a:t>Refer to module </a:t>
            </a:r>
            <a:r>
              <a:rPr lang="en-GB" altLang="en-US" dirty="0" smtClean="0"/>
              <a:t>14, step 3.3 for more </a:t>
            </a:r>
            <a:r>
              <a:rPr lang="en-GB" altLang="en-US" dirty="0"/>
              <a:t>detail as well as Manager’s Toolbox (tool 33) in Technical </a:t>
            </a:r>
            <a:r>
              <a:rPr lang="en-GB" altLang="en-US" dirty="0" smtClean="0"/>
              <a:t>Toolkit (though this is a marine example). </a:t>
            </a:r>
            <a:r>
              <a:rPr lang="en-GB" altLang="en-US" dirty="0"/>
              <a:t>Pick out some examples from Manager’s toolbox to illustrate the above points in more detail. Remind participants that they may be already doing some of these (as we discussed on day 1: how much EAFm are you already doing?).</a:t>
            </a:r>
          </a:p>
          <a:p>
            <a:pPr eaLnBrk="1" hangingPunct="1">
              <a:spcBef>
                <a:spcPct val="0"/>
              </a:spcBef>
              <a:spcAft>
                <a:spcPts val="1188"/>
              </a:spcAft>
              <a:buClr>
                <a:srgbClr val="FF6600"/>
              </a:buClr>
              <a:buSzPct val="150000"/>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1ED8CA-E6E1-4212-90A8-8759B3C4A6BB}"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498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Management actions may serve to meet several objectives (and goals). The same management action (e.g. no-take conservation zone) may be linked to several objectives and have the same indicator and </a:t>
            </a:r>
            <a:r>
              <a:rPr lang="en-GB" altLang="en-US" dirty="0" smtClean="0"/>
              <a:t>benchmarks (targets/ baseline). </a:t>
            </a:r>
            <a:r>
              <a:rPr lang="en-GB" altLang="en-US" dirty="0"/>
              <a:t>Duplicate management actions can be deleted, as long as the link to the specific operational objective is not lost.</a:t>
            </a:r>
          </a:p>
          <a:p>
            <a:endParaRPr lang="en-AU" altLang="en-US" dirty="0">
              <a:latin typeface="Myriad Pro"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704B0-A4D4-456D-B4B4-2CE645E6D4AB}"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3042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This diagram shows that management actions need not be linear with the objective as 1 action might address several objectives e.g. conservation zone for habitats and fish stock </a:t>
            </a:r>
            <a:r>
              <a:rPr lang="en-AU" altLang="en-US" dirty="0" smtClean="0"/>
              <a:t>rebuilding.</a:t>
            </a:r>
            <a:endParaRPr lang="en-US" altLang="en-US" dirty="0"/>
          </a:p>
          <a:p>
            <a:pPr>
              <a:defRPr/>
            </a:pPr>
            <a:endParaRPr lang="en-AU" altLang="en-US" dirty="0">
              <a:ea typeface="Myriad Pro" pitchFamily="34" charset="0"/>
              <a:cs typeface="Myriad Pro" pitchFamily="34" charset="0"/>
            </a:endParaRPr>
          </a:p>
        </p:txBody>
      </p:sp>
      <p:sp>
        <p:nvSpPr>
          <p:cNvPr id="143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8B5DB0-40F6-467C-82E4-04483E6E6AE8}"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08986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49263" rtl="0" eaLnBrk="1" fontAlgn="auto" latinLnBrk="0" hangingPunct="1">
              <a:lnSpc>
                <a:spcPct val="100000"/>
              </a:lnSpc>
              <a:spcBef>
                <a:spcPct val="0"/>
              </a:spcBef>
              <a:spcAft>
                <a:spcPts val="0"/>
              </a:spcAft>
              <a:buClrTx/>
              <a:buSzTx/>
              <a:buFontTx/>
              <a:buNone/>
              <a:tabLst/>
              <a:defRPr/>
            </a:pPr>
            <a:r>
              <a:rPr lang="en-GB" altLang="en-US" dirty="0"/>
              <a:t>Explain the meaning of MCS – a term used for compliance and enforcement in fisheries. Also stress the need the cooperation needed (between departments/ agencies) for EAFm to work. An example is when rules &amp; regulations are enforced by navy/ police patrols, sometimes judiciary system ineffective so there is no deterrent. This can be improved when stakeholders have buy-in and are motivated, they are more likely to adopt and maintain self-compliance.</a:t>
            </a:r>
          </a:p>
          <a:p>
            <a:pPr defTabSz="449263" eaLnBrk="1" hangingPunct="1">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8F95A-E7DE-46E4-8FEF-D34CF824D262}" type="slidenum">
              <a:rPr lang="en-US" altLang="en-US" smtClean="0">
                <a:latin typeface="Calibri" panose="020F0502020204030204" pitchFamily="34" charset="0"/>
              </a:rPr>
              <a:pPr/>
              <a:t>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7204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Need MCS to enforce the management actions you choose to adopt to reach objectives. EAF net has very little information on this. Refer to Module 14, step 3.3 for more detail. Have examples ready to illustrate. Refer to suggestions for improving MCS (Fiji context) in Tool 34. Stress the need for stakeholder ‘buy-in’ and how this can be fostered thru initial consultation and co-management approach. Also refer to Module 16 Reality Check II for a reminder on compliance.</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10</a:t>
            </a:fld>
            <a:endParaRPr lang="en-GB" dirty="0"/>
          </a:p>
        </p:txBody>
      </p:sp>
    </p:spTree>
    <p:extLst>
      <p:ext uri="{BB962C8B-B14F-4D97-AF65-F5344CB8AC3E}">
        <p14:creationId xmlns:p14="http://schemas.microsoft.com/office/powerpoint/2010/main" val="3360233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50"/>
            <a:ext cx="9144000" cy="487298"/>
            <a:chOff x="-1" y="5279491"/>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314351"/>
              <a:ext cx="12233230" cy="452438"/>
              <a:chOff x="92851" y="6441528"/>
              <a:chExt cx="12233539" cy="451240"/>
            </a:xfrm>
          </p:grpSpPr>
          <p:sp>
            <p:nvSpPr>
              <p:cNvPr id="11" name="Rectangle 10"/>
              <p:cNvSpPr/>
              <p:nvPr/>
            </p:nvSpPr>
            <p:spPr>
              <a:xfrm>
                <a:off x="92851" y="6441528"/>
                <a:ext cx="12233539" cy="451240"/>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502629"/>
                <a:ext cx="9025009" cy="3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Font typeface="Arial" panose="020B0604020202020204" pitchFamily="34" charset="0"/>
                  <a:buNone/>
                </a:pPr>
                <a:r>
                  <a:rPr lang="en-US" altLang="en-US" sz="1600" b="1" dirty="0">
                    <a:latin typeface="+mn-lt"/>
                  </a:rPr>
                  <a:t>14.</a:t>
                </a:r>
                <a:r>
                  <a:rPr lang="en-US" altLang="en-US" sz="1600" b="1" baseline="0" dirty="0">
                    <a:latin typeface="+mn-lt"/>
                  </a:rPr>
                  <a:t> STEP 3. ACTIONS, COMPLIANCE, FINANCE &amp; FINALIZE </a:t>
                </a: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1">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2" name="Group 11"/>
          <p:cNvGrpSpPr/>
          <p:nvPr/>
        </p:nvGrpSpPr>
        <p:grpSpPr>
          <a:xfrm>
            <a:off x="0" y="3322347"/>
            <a:ext cx="9167508" cy="3583137"/>
            <a:chOff x="0" y="3322347"/>
            <a:chExt cx="9167508" cy="3583137"/>
          </a:xfrm>
        </p:grpSpPr>
        <p:sp>
          <p:nvSpPr>
            <p:cNvPr id="13" name="Rectangle 12"/>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4" name="Title 1"/>
            <p:cNvSpPr txBox="1">
              <a:spLocks/>
            </p:cNvSpPr>
            <p:nvPr/>
          </p:nvSpPr>
          <p:spPr bwMode="auto">
            <a:xfrm>
              <a:off x="178291" y="5853107"/>
              <a:ext cx="6636847"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|Place </a:t>
              </a:r>
              <a:endParaRPr lang="en-US" altLang="en-US" sz="2400" dirty="0">
                <a:latin typeface="+mn-lt"/>
              </a:endParaRPr>
            </a:p>
          </p:txBody>
        </p:sp>
      </p:grpSp>
      <p:sp>
        <p:nvSpPr>
          <p:cNvPr id="10" name="Title 1"/>
          <p:cNvSpPr txBox="1">
            <a:spLocks/>
          </p:cNvSpPr>
          <p:nvPr/>
        </p:nvSpPr>
        <p:spPr bwMode="auto">
          <a:xfrm>
            <a:off x="178293" y="3461252"/>
            <a:ext cx="6636846" cy="2247936"/>
          </a:xfrm>
          <a:prstGeom prst="rect">
            <a:avLst/>
          </a:prstGeom>
          <a:gradFill flip="none" rotWithShape="1">
            <a:gsLst>
              <a:gs pos="0">
                <a:schemeClr val="accent4">
                  <a:lumMod val="75000"/>
                </a:schemeClr>
              </a:gs>
              <a:gs pos="100000">
                <a:schemeClr val="accent2">
                  <a:lumMod val="50000"/>
                  <a:alpha val="40000"/>
                </a:schemeClr>
              </a:gs>
            </a:gsLst>
            <a:path path="circle">
              <a:fillToRect l="100000" t="100000"/>
            </a:path>
            <a:tileRect r="-100000" b="-100000"/>
          </a:gradFill>
          <a:ln>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a:lstStyle>
          <a:p>
            <a:r>
              <a:rPr lang="en-US" altLang="en-US" sz="3200" dirty="0">
                <a:solidFill>
                  <a:schemeClr val="bg1"/>
                </a:solidFill>
                <a:cs typeface="Arial" panose="020B0604020202020204" pitchFamily="34" charset="0"/>
              </a:rPr>
              <a:t>Session 14</a:t>
            </a:r>
            <a:br>
              <a:rPr lang="en-US" altLang="en-US" sz="3200" dirty="0">
                <a:solidFill>
                  <a:schemeClr val="bg1"/>
                </a:solidFill>
                <a:cs typeface="Arial" panose="020B0604020202020204" pitchFamily="34" charset="0"/>
              </a:rPr>
            </a:br>
            <a:r>
              <a:rPr lang="en-US" altLang="en-US" sz="3200" dirty="0">
                <a:solidFill>
                  <a:srgbClr val="FFFF00"/>
                </a:solidFill>
                <a:cs typeface="Arial" panose="020B0604020202020204" pitchFamily="34" charset="0"/>
              </a:rPr>
              <a:t>Step 3.3 – 3.5</a:t>
            </a:r>
            <a:r>
              <a:rPr lang="en-US" altLang="en-US" sz="3200" dirty="0">
                <a:solidFill>
                  <a:schemeClr val="bg1"/>
                </a:solidFill>
                <a:cs typeface="Arial" panose="020B0604020202020204" pitchFamily="34" charset="0"/>
              </a:rPr>
              <a:t/>
            </a:r>
            <a:br>
              <a:rPr lang="en-US" altLang="en-US" sz="3200" dirty="0">
                <a:solidFill>
                  <a:schemeClr val="bg1"/>
                </a:solidFill>
                <a:cs typeface="Arial" panose="020B0604020202020204" pitchFamily="34" charset="0"/>
              </a:rPr>
            </a:br>
            <a:r>
              <a:rPr lang="en-US" altLang="en-US" sz="3200" dirty="0">
                <a:solidFill>
                  <a:schemeClr val="bg1"/>
                </a:solidFill>
                <a:cs typeface="Arial" panose="020B0604020202020204" pitchFamily="34" charset="0"/>
              </a:rPr>
              <a:t>Management Actions,</a:t>
            </a:r>
            <a:br>
              <a:rPr lang="en-US" altLang="en-US" sz="3200" dirty="0">
                <a:solidFill>
                  <a:schemeClr val="bg1"/>
                </a:solidFill>
                <a:cs typeface="Arial" panose="020B0604020202020204" pitchFamily="34" charset="0"/>
              </a:rPr>
            </a:br>
            <a:r>
              <a:rPr lang="en-US" altLang="en-US" sz="3200" dirty="0">
                <a:solidFill>
                  <a:schemeClr val="bg1"/>
                </a:solidFill>
                <a:cs typeface="Arial" panose="020B0604020202020204" pitchFamily="34" charset="0"/>
              </a:rPr>
              <a:t>Compliance, Finance, Finalize EAFm Plan </a:t>
            </a:r>
            <a:endParaRPr lang="en-US" altLang="en-US" sz="3200" dirty="0">
              <a:solidFill>
                <a:schemeClr val="bg1"/>
              </a:solidFill>
              <a:ea typeface="+mn-ea"/>
              <a:cs typeface="Arial" panose="020B0604020202020204" pitchFamily="34" charset="0"/>
            </a:endParaRPr>
          </a:p>
        </p:txBody>
      </p:sp>
      <p:pic>
        <p:nvPicPr>
          <p:cNvPr id="11"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Monitoring, Control and Surveillance</a:t>
            </a:r>
          </a:p>
        </p:txBody>
      </p:sp>
      <p:sp>
        <p:nvSpPr>
          <p:cNvPr id="5" name="Content Placeholder 2"/>
          <p:cNvSpPr>
            <a:spLocks noGrp="1"/>
          </p:cNvSpPr>
          <p:nvPr>
            <p:ph idx="1"/>
          </p:nvPr>
        </p:nvSpPr>
        <p:spPr/>
        <p:txBody>
          <a:bodyPr/>
          <a:lstStyle/>
          <a:p>
            <a:pPr marL="0" indent="0">
              <a:buNone/>
            </a:pPr>
            <a:r>
              <a:rPr lang="en-US" b="1" dirty="0"/>
              <a:t>MCS needs:</a:t>
            </a:r>
          </a:p>
          <a:p>
            <a:r>
              <a:rPr lang="en-US" dirty="0"/>
              <a:t>Cooperation and coordination across several agencies, fishers-groups and stakeholder “buy-in”</a:t>
            </a:r>
          </a:p>
          <a:p>
            <a:r>
              <a:rPr lang="en-US" dirty="0"/>
              <a:t>Training &amp; financial resources</a:t>
            </a:r>
          </a:p>
          <a:p>
            <a:r>
              <a:rPr lang="en-US" dirty="0"/>
              <a:t>Education and awareness raising</a:t>
            </a:r>
          </a:p>
          <a:p>
            <a:r>
              <a:rPr lang="en-US" dirty="0"/>
              <a:t>Surveillance </a:t>
            </a:r>
          </a:p>
          <a:p>
            <a:r>
              <a:rPr lang="en-US" dirty="0"/>
              <a:t>Effective sanctions/penalties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10</a:t>
            </a:fld>
            <a:endParaRPr lang="en-GB" dirty="0"/>
          </a:p>
        </p:txBody>
      </p:sp>
    </p:spTree>
    <p:extLst>
      <p:ext uri="{BB962C8B-B14F-4D97-AF65-F5344CB8AC3E}">
        <p14:creationId xmlns:p14="http://schemas.microsoft.com/office/powerpoint/2010/main" val="212817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FB744-6D96-42AD-8134-B53D5656793E}" type="slidenum">
              <a:rPr lang="en-GB" smtClean="0"/>
              <a:t>11</a:t>
            </a:fld>
            <a:endParaRPr lang="en-GB" dirty="0"/>
          </a:p>
        </p:txBody>
      </p:sp>
      <p:sp>
        <p:nvSpPr>
          <p:cNvPr id="5" name="Title 1"/>
          <p:cNvSpPr txBox="1">
            <a:spLocks/>
          </p:cNvSpPr>
          <p:nvPr/>
        </p:nvSpPr>
        <p:spPr bwMode="auto">
          <a:xfrm>
            <a:off x="-36513" y="1319297"/>
            <a:ext cx="4692734" cy="78382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a:lstStyle>
          <a:p>
            <a:pPr>
              <a:lnSpc>
                <a:spcPct val="100000"/>
              </a:lnSpc>
            </a:pPr>
            <a:r>
              <a:rPr lang="en-US" altLang="en-US" sz="4400" dirty="0"/>
              <a:t> Top–Down </a:t>
            </a:r>
            <a:endParaRPr lang="en-US" altLang="en-US" sz="2800" b="0" dirty="0">
              <a:solidFill>
                <a:schemeClr val="tx1"/>
              </a:solidFill>
            </a:endParaRPr>
          </a:p>
        </p:txBody>
      </p:sp>
      <p:sp>
        <p:nvSpPr>
          <p:cNvPr id="6" name="TextBox 5"/>
          <p:cNvSpPr txBox="1">
            <a:spLocks noChangeArrowheads="1"/>
          </p:cNvSpPr>
          <p:nvPr/>
        </p:nvSpPr>
        <p:spPr bwMode="auto">
          <a:xfrm>
            <a:off x="270163" y="2566938"/>
            <a:ext cx="4166755"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t>Government </a:t>
            </a:r>
            <a:r>
              <a:rPr lang="en-US" altLang="en-US" sz="2800" b="1" dirty="0" smtClean="0"/>
              <a:t>MCS:</a:t>
            </a:r>
            <a:endParaRPr lang="en-US" altLang="en-US" sz="2800" b="1" dirty="0"/>
          </a:p>
          <a:p>
            <a:pPr marL="457200" indent="-457200">
              <a:buFont typeface="Arial" panose="020B0604020202020204" pitchFamily="34" charset="0"/>
              <a:buChar char="•"/>
            </a:pPr>
            <a:r>
              <a:rPr lang="en-US" altLang="en-US" sz="2800" dirty="0" smtClean="0"/>
              <a:t>Fishery enforcement</a:t>
            </a:r>
            <a:endParaRPr lang="en-US" altLang="en-US" sz="2800" dirty="0"/>
          </a:p>
          <a:p>
            <a:pPr marL="457200" indent="-457200" eaLnBrk="1" hangingPunct="1">
              <a:buFont typeface="Arial" panose="020B0604020202020204" pitchFamily="34" charset="0"/>
              <a:buChar char="•"/>
            </a:pPr>
            <a:r>
              <a:rPr lang="en-US" altLang="en-US" sz="2800" dirty="0"/>
              <a:t>Limited capacity</a:t>
            </a:r>
          </a:p>
          <a:p>
            <a:pPr marL="457200" indent="-457200" eaLnBrk="1" hangingPunct="1">
              <a:buFont typeface="Arial" panose="020B0604020202020204" pitchFamily="34" charset="0"/>
              <a:buChar char="•"/>
            </a:pPr>
            <a:r>
              <a:rPr lang="en-US" altLang="en-US" sz="2800" dirty="0"/>
              <a:t>Corruption issues?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221" y="1700473"/>
            <a:ext cx="3999406" cy="3426157"/>
          </a:xfrm>
          <a:prstGeom prst="rect">
            <a:avLst/>
          </a:prstGeom>
        </p:spPr>
      </p:pic>
    </p:spTree>
    <p:extLst>
      <p:ext uri="{BB962C8B-B14F-4D97-AF65-F5344CB8AC3E}">
        <p14:creationId xmlns:p14="http://schemas.microsoft.com/office/powerpoint/2010/main" val="99069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FB744-6D96-42AD-8134-B53D5656793E}" type="slidenum">
              <a:rPr lang="en-GB" smtClean="0"/>
              <a:pPr/>
              <a:t>12</a:t>
            </a:fld>
            <a:endParaRPr lang="en-GB" dirty="0"/>
          </a:p>
        </p:txBody>
      </p:sp>
      <p:sp>
        <p:nvSpPr>
          <p:cNvPr id="3" name="Title 1"/>
          <p:cNvSpPr txBox="1">
            <a:spLocks/>
          </p:cNvSpPr>
          <p:nvPr/>
        </p:nvSpPr>
        <p:spPr bwMode="auto">
          <a:xfrm>
            <a:off x="107197" y="1331244"/>
            <a:ext cx="4913887" cy="326481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a:lstStyle>
          <a:p>
            <a:pPr>
              <a:lnSpc>
                <a:spcPct val="100000"/>
              </a:lnSpc>
            </a:pPr>
            <a:r>
              <a:rPr lang="en-US" altLang="en-US" sz="4400" dirty="0"/>
              <a:t>Bottom-Up</a:t>
            </a:r>
            <a:r>
              <a:rPr lang="en-US" altLang="en-US" dirty="0"/>
              <a:t/>
            </a:r>
            <a:br>
              <a:rPr lang="en-US" altLang="en-US" dirty="0"/>
            </a:br>
            <a:r>
              <a:rPr lang="en-US" altLang="en-US" sz="2800" dirty="0">
                <a:solidFill>
                  <a:schemeClr val="tx1"/>
                </a:solidFill>
              </a:rPr>
              <a:t>Local MCS:</a:t>
            </a:r>
            <a:br>
              <a:rPr lang="en-US" altLang="en-US" sz="2800" dirty="0">
                <a:solidFill>
                  <a:schemeClr val="tx1"/>
                </a:solidFill>
              </a:rPr>
            </a:br>
            <a:r>
              <a:rPr lang="en-US" altLang="en-US" sz="2400" b="0" dirty="0">
                <a:solidFill>
                  <a:schemeClr val="tx1"/>
                </a:solidFill>
              </a:rPr>
              <a:t>Co-management fish wardens and “eyes on the water” improves compliance.</a:t>
            </a:r>
            <a:endParaRPr lang="es-ES" dirty="0">
              <a:solidFill>
                <a:schemeClr val="tx1"/>
              </a:solidFill>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2272" y="1487278"/>
            <a:ext cx="2987675" cy="2952750"/>
          </a:xfrm>
          <a:prstGeom prst="rect">
            <a:avLst/>
          </a:prstGeom>
          <a:noFill/>
          <a:ln w="38100">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13"/>
          <p:cNvSpPr txBox="1">
            <a:spLocks noChangeArrowheads="1"/>
          </p:cNvSpPr>
          <p:nvPr/>
        </p:nvSpPr>
        <p:spPr bwMode="auto">
          <a:xfrm>
            <a:off x="4561840" y="4596063"/>
            <a:ext cx="431432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latin typeface="+mn-lt"/>
              </a:rPr>
              <a:t>Builds trust</a:t>
            </a:r>
          </a:p>
          <a:p>
            <a:r>
              <a:rPr lang="en-US" altLang="en-US" sz="3200" b="1" dirty="0">
                <a:latin typeface="+mn-lt"/>
              </a:rPr>
              <a:t>Encourage stakeholders Acceptance of the rules</a:t>
            </a:r>
            <a:endParaRPr lang="th-TH" altLang="en-US" sz="3200" b="1" dirty="0">
              <a:latin typeface="+mn-lt"/>
            </a:endParaRPr>
          </a:p>
        </p:txBody>
      </p:sp>
      <p:pic>
        <p:nvPicPr>
          <p:cNvPr id="7" name="Picture 2" descr="Image result for cambodia government fishery insp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52" y="3640388"/>
            <a:ext cx="3774691" cy="25147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7445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Top-Down vs. Bottom-Up</a:t>
            </a:r>
          </a:p>
        </p:txBody>
      </p:sp>
      <p:sp>
        <p:nvSpPr>
          <p:cNvPr id="6" name="Content Placeholder 2"/>
          <p:cNvSpPr>
            <a:spLocks noGrp="1"/>
          </p:cNvSpPr>
          <p:nvPr>
            <p:ph idx="1"/>
          </p:nvPr>
        </p:nvSpPr>
        <p:spPr>
          <a:xfrm>
            <a:off x="628650" y="2871788"/>
            <a:ext cx="7886700" cy="3305174"/>
          </a:xfrm>
        </p:spPr>
        <p:txBody>
          <a:bodyPr/>
          <a:lstStyle/>
          <a:p>
            <a:r>
              <a:rPr lang="en-US" altLang="en-US" dirty="0"/>
              <a:t>Often a combination of both is needed</a:t>
            </a:r>
          </a:p>
          <a:p>
            <a:r>
              <a:rPr lang="en-US" altLang="en-US" dirty="0"/>
              <a:t>Developing the EAFm Plan with full stakeholder participation increases “buy-in”</a:t>
            </a:r>
          </a:p>
          <a:p>
            <a:r>
              <a:rPr lang="en-US" altLang="en-US" dirty="0"/>
              <a:t>Stakeholder “buy-in” reduces the need for enforcement i.e. it generates self-compliance</a:t>
            </a:r>
          </a:p>
          <a:p>
            <a:r>
              <a:rPr lang="en-US" altLang="en-US" dirty="0"/>
              <a:t>Need to develop appropriate incentives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13</a:t>
            </a:fld>
            <a:endParaRPr lang="en-GB" dirty="0"/>
          </a:p>
        </p:txBody>
      </p:sp>
    </p:spTree>
    <p:extLst>
      <p:ext uri="{BB962C8B-B14F-4D97-AF65-F5344CB8AC3E}">
        <p14:creationId xmlns:p14="http://schemas.microsoft.com/office/powerpoint/2010/main" val="352800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98348" y="1733100"/>
            <a:ext cx="7886700" cy="753473"/>
          </a:xfrm>
        </p:spPr>
        <p:txBody>
          <a:bodyPr>
            <a:normAutofit fontScale="90000"/>
          </a:bodyPr>
          <a:lstStyle/>
          <a:p>
            <a:r>
              <a:rPr lang="en-GB" dirty="0"/>
              <a:t>Landing site monitoring: catches/landings &amp; gear</a:t>
            </a:r>
          </a:p>
        </p:txBody>
      </p:sp>
      <p:sp>
        <p:nvSpPr>
          <p:cNvPr id="3" name="Slide Number Placeholder 2"/>
          <p:cNvSpPr>
            <a:spLocks noGrp="1"/>
          </p:cNvSpPr>
          <p:nvPr>
            <p:ph type="sldNum" sz="quarter" idx="12"/>
          </p:nvPr>
        </p:nvSpPr>
        <p:spPr/>
        <p:txBody>
          <a:bodyPr/>
          <a:lstStyle/>
          <a:p>
            <a:fld id="{9C9FB744-6D96-42AD-8134-B53D5656793E}" type="slidenum">
              <a:rPr lang="en-GB" smtClean="0"/>
              <a:pPr/>
              <a:t>14</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282" y="2748516"/>
            <a:ext cx="4359349" cy="32695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5497" y="2729909"/>
            <a:ext cx="4359349" cy="3269512"/>
          </a:xfrm>
          <a:prstGeom prst="rect">
            <a:avLst/>
          </a:prstGeom>
        </p:spPr>
      </p:pic>
    </p:spTree>
    <p:extLst>
      <p:ext uri="{BB962C8B-B14F-4D97-AF65-F5344CB8AC3E}">
        <p14:creationId xmlns:p14="http://schemas.microsoft.com/office/powerpoint/2010/main" val="212267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9FB744-6D96-42AD-8134-B53D5656793E}" type="slidenum">
              <a:rPr lang="en-GB" smtClean="0"/>
              <a:t>15</a:t>
            </a:fld>
            <a:endParaRPr lang="en-GB" dirty="0"/>
          </a:p>
        </p:txBody>
      </p:sp>
      <p:grpSp>
        <p:nvGrpSpPr>
          <p:cNvPr id="4" name="Group 3"/>
          <p:cNvGrpSpPr>
            <a:grpSpLocks/>
          </p:cNvGrpSpPr>
          <p:nvPr/>
        </p:nvGrpSpPr>
        <p:grpSpPr bwMode="auto">
          <a:xfrm>
            <a:off x="4412822" y="1335505"/>
            <a:ext cx="4731178" cy="5100571"/>
            <a:chOff x="3510095" y="958813"/>
            <a:chExt cx="5126744" cy="5887696"/>
          </a:xfrm>
        </p:grpSpPr>
        <p:pic>
          <p:nvPicPr>
            <p:cNvPr id="5" name="Picture 4" descr="Fishing zones.tif"/>
            <p:cNvPicPr>
              <a:picLocks noChangeAspect="1"/>
            </p:cNvPicPr>
            <p:nvPr/>
          </p:nvPicPr>
          <p:blipFill>
            <a:blip r:embed="rId3">
              <a:extLst>
                <a:ext uri="{28A0092B-C50C-407E-A947-70E740481C1C}">
                  <a14:useLocalDpi xmlns:a14="http://schemas.microsoft.com/office/drawing/2010/main" val="0"/>
                </a:ext>
              </a:extLst>
            </a:blip>
            <a:srcRect l="23193" r="37704" b="11423"/>
            <a:stretch>
              <a:fillRect/>
            </a:stretch>
          </p:blipFill>
          <p:spPr bwMode="auto">
            <a:xfrm>
              <a:off x="3526131" y="958813"/>
              <a:ext cx="5110708" cy="5887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5"/>
            <p:cNvGrpSpPr>
              <a:grpSpLocks/>
            </p:cNvGrpSpPr>
            <p:nvPr/>
          </p:nvGrpSpPr>
          <p:grpSpPr bwMode="auto">
            <a:xfrm>
              <a:off x="3510095" y="1080609"/>
              <a:ext cx="4410728" cy="4293707"/>
              <a:chOff x="3510095" y="1080609"/>
              <a:chExt cx="4410728" cy="4293707"/>
            </a:xfrm>
          </p:grpSpPr>
          <p:sp>
            <p:nvSpPr>
              <p:cNvPr id="7" name="TextBox 6"/>
              <p:cNvSpPr txBox="1">
                <a:spLocks noChangeArrowheads="1"/>
              </p:cNvSpPr>
              <p:nvPr/>
            </p:nvSpPr>
            <p:spPr bwMode="auto">
              <a:xfrm>
                <a:off x="6497899" y="1080609"/>
                <a:ext cx="1422924" cy="1065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chemeClr val="bg1"/>
                    </a:solidFill>
                    <a:latin typeface="+mn-lt"/>
                  </a:rPr>
                  <a:t>200m  protected zone</a:t>
                </a:r>
              </a:p>
            </p:txBody>
          </p:sp>
          <p:sp>
            <p:nvSpPr>
              <p:cNvPr id="8" name="TextBox 7"/>
              <p:cNvSpPr txBox="1">
                <a:spLocks noChangeArrowheads="1"/>
              </p:cNvSpPr>
              <p:nvPr/>
            </p:nvSpPr>
            <p:spPr bwMode="auto">
              <a:xfrm>
                <a:off x="4132903" y="4628242"/>
                <a:ext cx="1766209" cy="746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chemeClr val="bg1"/>
                    </a:solidFill>
                    <a:latin typeface="+mn-lt"/>
                  </a:rPr>
                  <a:t>District boundary</a:t>
                </a:r>
              </a:p>
            </p:txBody>
          </p:sp>
          <p:sp>
            <p:nvSpPr>
              <p:cNvPr id="9" name="TextBox 8"/>
              <p:cNvSpPr txBox="1">
                <a:spLocks noChangeArrowheads="1"/>
              </p:cNvSpPr>
              <p:nvPr/>
            </p:nvSpPr>
            <p:spPr bwMode="auto">
              <a:xfrm>
                <a:off x="3510095" y="1933264"/>
                <a:ext cx="2574008" cy="426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chemeClr val="bg1"/>
                    </a:solidFill>
                    <a:latin typeface="+mn-lt"/>
                  </a:rPr>
                  <a:t> 1 km   local  zone</a:t>
                </a:r>
              </a:p>
            </p:txBody>
          </p:sp>
        </p:grpSp>
      </p:grpSp>
      <p:sp>
        <p:nvSpPr>
          <p:cNvPr id="12" name="TextBox 21"/>
          <p:cNvSpPr txBox="1">
            <a:spLocks noChangeArrowheads="1"/>
          </p:cNvSpPr>
          <p:nvPr/>
        </p:nvSpPr>
        <p:spPr bwMode="auto">
          <a:xfrm>
            <a:off x="180093" y="3267393"/>
            <a:ext cx="423273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Arial" charset="0"/>
              <a:buChar char="•"/>
            </a:pPr>
            <a:r>
              <a:rPr lang="en-US" altLang="en-US" sz="2800" dirty="0">
                <a:latin typeface="+mn-lt"/>
              </a:rPr>
              <a:t>VMS to track large vessels </a:t>
            </a:r>
          </a:p>
          <a:p>
            <a:pPr marL="342900" indent="-342900" eaLnBrk="1" hangingPunct="1">
              <a:buFont typeface="Arial" charset="0"/>
              <a:buChar char="•"/>
            </a:pPr>
            <a:r>
              <a:rPr lang="en-US" altLang="en-US" sz="2800" dirty="0">
                <a:latin typeface="+mn-lt"/>
              </a:rPr>
              <a:t>GPS for small </a:t>
            </a:r>
            <a:r>
              <a:rPr lang="en-US" altLang="en-US" sz="2800" dirty="0" smtClean="0">
                <a:latin typeface="+mn-lt"/>
              </a:rPr>
              <a:t>boats</a:t>
            </a:r>
          </a:p>
          <a:p>
            <a:pPr marL="342900" indent="-342900" eaLnBrk="1" hangingPunct="1">
              <a:buFont typeface="Arial" charset="0"/>
              <a:buChar char="•"/>
            </a:pPr>
            <a:r>
              <a:rPr lang="en-US" altLang="en-US" sz="2800" dirty="0" smtClean="0">
                <a:latin typeface="+mn-lt"/>
              </a:rPr>
              <a:t>Community fishery patrols </a:t>
            </a:r>
          </a:p>
          <a:p>
            <a:pPr marL="342900" indent="-342900" eaLnBrk="1" hangingPunct="1">
              <a:buFont typeface="Arial" charset="0"/>
              <a:buChar char="•"/>
            </a:pPr>
            <a:r>
              <a:rPr lang="en-US" altLang="en-US" sz="2800" dirty="0" smtClean="0">
                <a:latin typeface="+mn-lt"/>
              </a:rPr>
              <a:t>FCZ wardens</a:t>
            </a:r>
            <a:endParaRPr lang="en-US" altLang="en-US" sz="2800" dirty="0">
              <a:latin typeface="+mn-lt"/>
            </a:endParaRPr>
          </a:p>
        </p:txBody>
      </p:sp>
      <p:cxnSp>
        <p:nvCxnSpPr>
          <p:cNvPr id="14" name="Straight Arrow Connector 13"/>
          <p:cNvCxnSpPr/>
          <p:nvPr/>
        </p:nvCxnSpPr>
        <p:spPr>
          <a:xfrm>
            <a:off x="7814930" y="2009553"/>
            <a:ext cx="570118" cy="6781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3159" y="2500702"/>
            <a:ext cx="570118" cy="6781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01833" y="3710168"/>
            <a:ext cx="131326" cy="8042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4800358" y="1417303"/>
            <a:ext cx="273085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chemeClr val="bg1"/>
                </a:solidFill>
                <a:latin typeface="+mn-lt"/>
              </a:rPr>
              <a:t>Open fishery</a:t>
            </a:r>
          </a:p>
        </p:txBody>
      </p:sp>
      <p:sp>
        <p:nvSpPr>
          <p:cNvPr id="21" name="Title 20"/>
          <p:cNvSpPr>
            <a:spLocks noGrp="1"/>
          </p:cNvSpPr>
          <p:nvPr>
            <p:ph type="title"/>
          </p:nvPr>
        </p:nvSpPr>
        <p:spPr>
          <a:xfrm>
            <a:off x="180092" y="1580085"/>
            <a:ext cx="4164202" cy="1199194"/>
          </a:xfrm>
        </p:spPr>
        <p:txBody>
          <a:bodyPr>
            <a:normAutofit fontScale="90000"/>
          </a:bodyPr>
          <a:lstStyle/>
          <a:p>
            <a:r>
              <a:rPr lang="en-GB" dirty="0"/>
              <a:t>Example of MCS:</a:t>
            </a:r>
            <a:br>
              <a:rPr lang="en-GB" dirty="0"/>
            </a:br>
            <a:r>
              <a:rPr lang="en-GB" dirty="0" smtClean="0"/>
              <a:t>Community monitoring of Fishing </a:t>
            </a:r>
            <a:r>
              <a:rPr lang="en-GB" dirty="0"/>
              <a:t>Zones </a:t>
            </a:r>
          </a:p>
        </p:txBody>
      </p:sp>
    </p:spTree>
    <p:extLst>
      <p:ext uri="{BB962C8B-B14F-4D97-AF65-F5344CB8AC3E}">
        <p14:creationId xmlns:p14="http://schemas.microsoft.com/office/powerpoint/2010/main" val="134148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6446" y="1488551"/>
            <a:ext cx="8238904" cy="753473"/>
          </a:xfrm>
        </p:spPr>
        <p:txBody>
          <a:bodyPr>
            <a:normAutofit/>
          </a:bodyPr>
          <a:lstStyle/>
          <a:p>
            <a:r>
              <a:rPr lang="en-GB" dirty="0"/>
              <a:t>Another Example: boat markings</a:t>
            </a:r>
          </a:p>
        </p:txBody>
      </p:sp>
      <p:sp>
        <p:nvSpPr>
          <p:cNvPr id="3" name="Slide Number Placeholder 2"/>
          <p:cNvSpPr>
            <a:spLocks noGrp="1"/>
          </p:cNvSpPr>
          <p:nvPr>
            <p:ph type="sldNum" sz="quarter" idx="12"/>
          </p:nvPr>
        </p:nvSpPr>
        <p:spPr/>
        <p:txBody>
          <a:bodyPr/>
          <a:lstStyle/>
          <a:p>
            <a:fld id="{9C9FB744-6D96-42AD-8134-B53D5656793E}" type="slidenum">
              <a:rPr lang="en-GB" smtClean="0"/>
              <a:pPr/>
              <a:t>16</a:t>
            </a:fld>
            <a:endParaRPr lang="en-GB" dirty="0"/>
          </a:p>
        </p:txBody>
      </p:sp>
      <p:pic>
        <p:nvPicPr>
          <p:cNvPr id="2050" name="Picture 2" descr="Image result for lake malawi fishing boat register"/>
          <p:cNvPicPr>
            <a:picLocks noChangeAspect="1" noChangeArrowheads="1"/>
          </p:cNvPicPr>
          <p:nvPr/>
        </p:nvPicPr>
        <p:blipFill rotWithShape="1">
          <a:blip r:embed="rId3">
            <a:extLst>
              <a:ext uri="{28A0092B-C50C-407E-A947-70E740481C1C}">
                <a14:useLocalDpi xmlns:a14="http://schemas.microsoft.com/office/drawing/2010/main" val="0"/>
              </a:ext>
            </a:extLst>
          </a:blip>
          <a:srcRect l="16134" t="6116" r="-283" b="27306"/>
          <a:stretch/>
        </p:blipFill>
        <p:spPr bwMode="auto">
          <a:xfrm>
            <a:off x="4582632" y="3701431"/>
            <a:ext cx="4348717" cy="2470188"/>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209" t="26201" r="26279" b="32713"/>
          <a:stretch/>
        </p:blipFill>
        <p:spPr>
          <a:xfrm>
            <a:off x="276446" y="2292617"/>
            <a:ext cx="4710223" cy="2817628"/>
          </a:xfrm>
          <a:prstGeom prst="rect">
            <a:avLst/>
          </a:prstGeom>
        </p:spPr>
      </p:pic>
    </p:spTree>
    <p:extLst>
      <p:ext uri="{BB962C8B-B14F-4D97-AF65-F5344CB8AC3E}">
        <p14:creationId xmlns:p14="http://schemas.microsoft.com/office/powerpoint/2010/main" val="3500226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Finishing the EAFm Plan</a:t>
            </a:r>
          </a:p>
        </p:txBody>
      </p:sp>
      <p:sp>
        <p:nvSpPr>
          <p:cNvPr id="3" name="Content Placeholder 2"/>
          <p:cNvSpPr>
            <a:spLocks noGrp="1"/>
          </p:cNvSpPr>
          <p:nvPr>
            <p:ph idx="1"/>
          </p:nvPr>
        </p:nvSpPr>
        <p:spPr>
          <a:xfrm>
            <a:off x="628650" y="2732567"/>
            <a:ext cx="7886700" cy="3444395"/>
          </a:xfrm>
        </p:spPr>
        <p:txBody>
          <a:bodyPr/>
          <a:lstStyle/>
          <a:p>
            <a:r>
              <a:rPr lang="en-GB" altLang="en-US" dirty="0"/>
              <a:t>You have now completed most of the EAFm Plan</a:t>
            </a:r>
          </a:p>
          <a:p>
            <a:r>
              <a:rPr lang="en-GB" altLang="en-US" dirty="0"/>
              <a:t>Add “Data and information” </a:t>
            </a:r>
          </a:p>
          <a:p>
            <a:r>
              <a:rPr lang="en-GB" altLang="en-US" dirty="0"/>
              <a:t>Add “Financing”</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17</a:t>
            </a:fld>
            <a:endParaRPr lang="en-GB" dirty="0"/>
          </a:p>
        </p:txBody>
      </p:sp>
    </p:spTree>
    <p:extLst>
      <p:ext uri="{BB962C8B-B14F-4D97-AF65-F5344CB8AC3E}">
        <p14:creationId xmlns:p14="http://schemas.microsoft.com/office/powerpoint/2010/main" val="361239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3.4 Data and Information Needs</a:t>
            </a:r>
          </a:p>
        </p:txBody>
      </p:sp>
      <p:sp>
        <p:nvSpPr>
          <p:cNvPr id="9" name="Content Placeholder 8"/>
          <p:cNvSpPr>
            <a:spLocks noGrp="1"/>
          </p:cNvSpPr>
          <p:nvPr>
            <p:ph idx="1"/>
          </p:nvPr>
        </p:nvSpPr>
        <p:spPr/>
        <p:txBody>
          <a:bodyPr/>
          <a:lstStyle/>
          <a:p>
            <a:pPr marL="0" indent="0">
              <a:buNone/>
            </a:pPr>
            <a:r>
              <a:rPr lang="en-AU" altLang="en-US" dirty="0"/>
              <a:t>Data and information needs have been discussed previously in steps 1 &amp; 3.</a:t>
            </a:r>
          </a:p>
          <a:p>
            <a:endParaRPr lang="en-AU" altLang="en-US" dirty="0"/>
          </a:p>
          <a:p>
            <a:r>
              <a:rPr lang="en-AU" altLang="en-US" dirty="0"/>
              <a:t>The EAFm plan needs a separate section</a:t>
            </a:r>
          </a:p>
          <a:p>
            <a:pPr lvl="1"/>
            <a:r>
              <a:rPr lang="en-US" altLang="en-US" dirty="0"/>
              <a:t>Who is responsible for measuring the indicator(s)?</a:t>
            </a:r>
            <a:endParaRPr lang="en-AU" altLang="en-US" dirty="0"/>
          </a:p>
          <a:p>
            <a:pPr lvl="1"/>
            <a:r>
              <a:rPr lang="en-US" altLang="en-US" dirty="0"/>
              <a:t>Where do the data come from (new or existing)?</a:t>
            </a:r>
            <a:endParaRPr lang="en-AU" altLang="en-US" dirty="0"/>
          </a:p>
          <a:p>
            <a:pPr lvl="1"/>
            <a:r>
              <a:rPr lang="en-US" altLang="en-US" dirty="0"/>
              <a:t>If new, what method will be used?</a:t>
            </a:r>
            <a:endParaRPr lang="en-AU" altLang="en-US" dirty="0"/>
          </a:p>
          <a:p>
            <a:endParaRPr lang="en-GB" dirty="0"/>
          </a:p>
        </p:txBody>
      </p:sp>
      <p:sp>
        <p:nvSpPr>
          <p:cNvPr id="3" name="Slide Number Placeholder 2"/>
          <p:cNvSpPr>
            <a:spLocks noGrp="1"/>
          </p:cNvSpPr>
          <p:nvPr>
            <p:ph type="sldNum" sz="quarter" idx="12"/>
          </p:nvPr>
        </p:nvSpPr>
        <p:spPr/>
        <p:txBody>
          <a:bodyPr/>
          <a:lstStyle/>
          <a:p>
            <a:fld id="{9C9FB744-6D96-42AD-8134-B53D5656793E}" type="slidenum">
              <a:rPr lang="en-GB" smtClean="0"/>
              <a:pPr/>
              <a:t>18</a:t>
            </a:fld>
            <a:endParaRPr lang="en-GB" dirty="0"/>
          </a:p>
        </p:txBody>
      </p:sp>
    </p:spTree>
    <p:extLst>
      <p:ext uri="{BB962C8B-B14F-4D97-AF65-F5344CB8AC3E}">
        <p14:creationId xmlns:p14="http://schemas.microsoft.com/office/powerpoint/2010/main" val="322316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3.4 Financing </a:t>
            </a:r>
          </a:p>
        </p:txBody>
      </p:sp>
      <p:sp>
        <p:nvSpPr>
          <p:cNvPr id="5" name="Content Placeholder 11"/>
          <p:cNvSpPr>
            <a:spLocks noGrp="1"/>
          </p:cNvSpPr>
          <p:nvPr>
            <p:ph idx="1"/>
          </p:nvPr>
        </p:nvSpPr>
        <p:spPr/>
        <p:txBody>
          <a:bodyPr>
            <a:normAutofit fontScale="92500" lnSpcReduction="10000"/>
          </a:bodyPr>
          <a:lstStyle/>
          <a:p>
            <a:pPr marL="0" indent="0">
              <a:buNone/>
            </a:pPr>
            <a:r>
              <a:rPr lang="en-AU" altLang="en-US" dirty="0"/>
              <a:t>Plan needs to have a section on how it will be financed</a:t>
            </a:r>
          </a:p>
          <a:p>
            <a:r>
              <a:rPr lang="en-US" altLang="en-US" dirty="0"/>
              <a:t>Budget</a:t>
            </a:r>
          </a:p>
          <a:p>
            <a:pPr lvl="1"/>
            <a:r>
              <a:rPr lang="en-US" altLang="en-US" dirty="0"/>
              <a:t>How much?</a:t>
            </a:r>
          </a:p>
          <a:p>
            <a:pPr lvl="1"/>
            <a:r>
              <a:rPr lang="en-US" altLang="en-US" dirty="0"/>
              <a:t>Where from? (Existing? New?)</a:t>
            </a:r>
          </a:p>
          <a:p>
            <a:pPr lvl="1"/>
            <a:r>
              <a:rPr lang="en-US" altLang="en-US" dirty="0"/>
              <a:t>Need to consider who will/can pay, equity, impacts</a:t>
            </a:r>
            <a:endParaRPr lang="en-AU" altLang="en-US" dirty="0"/>
          </a:p>
          <a:p>
            <a:r>
              <a:rPr lang="en-AU" altLang="en-US" dirty="0"/>
              <a:t>A good EAFm Plan will attract funding from different sources</a:t>
            </a:r>
          </a:p>
          <a:p>
            <a:pPr lvl="1"/>
            <a:r>
              <a:rPr lang="en-AU" altLang="en-US" dirty="0"/>
              <a:t>Ideally the plan should be supported from existing budget by including it in the budget planning cycle</a:t>
            </a:r>
          </a:p>
          <a:p>
            <a:pPr lvl="1"/>
            <a:r>
              <a:rPr lang="en-AU" altLang="en-US" dirty="0"/>
              <a:t>Or revenues/landing  feeds generated by the fishery</a:t>
            </a:r>
            <a:endParaRPr lang="th-TH" alt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19</a:t>
            </a:fld>
            <a:endParaRPr lang="en-GB" dirty="0"/>
          </a:p>
        </p:txBody>
      </p:sp>
    </p:spTree>
    <p:extLst>
      <p:ext uri="{BB962C8B-B14F-4D97-AF65-F5344CB8AC3E}">
        <p14:creationId xmlns:p14="http://schemas.microsoft.com/office/powerpoint/2010/main" val="39046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FB744-6D96-42AD-8134-B53D5656793E}" type="slidenum">
              <a:rPr lang="en-GB" smtClean="0"/>
              <a:t>2</a:t>
            </a:fld>
            <a:endParaRPr lang="en-GB" dirty="0"/>
          </a:p>
        </p:txBody>
      </p:sp>
      <p:pic>
        <p:nvPicPr>
          <p:cNvPr id="6" name="Picture 5"/>
          <p:cNvPicPr>
            <a:picLocks noChangeAspect="1"/>
          </p:cNvPicPr>
          <p:nvPr/>
        </p:nvPicPr>
        <p:blipFill>
          <a:blip r:embed="rId3"/>
          <a:stretch>
            <a:fillRect/>
          </a:stretch>
        </p:blipFill>
        <p:spPr>
          <a:xfrm>
            <a:off x="838201" y="1381657"/>
            <a:ext cx="5527532" cy="4976616"/>
          </a:xfrm>
          <a:prstGeom prst="rect">
            <a:avLst/>
          </a:prstGeom>
        </p:spPr>
      </p:pic>
      <p:pic>
        <p:nvPicPr>
          <p:cNvPr id="7" name="Picture 6"/>
          <p:cNvPicPr>
            <a:picLocks noChangeAspect="1"/>
          </p:cNvPicPr>
          <p:nvPr/>
        </p:nvPicPr>
        <p:blipFill>
          <a:blip r:embed="rId4"/>
          <a:stretch>
            <a:fillRect/>
          </a:stretch>
        </p:blipFill>
        <p:spPr>
          <a:xfrm>
            <a:off x="5351959" y="3840846"/>
            <a:ext cx="3792041" cy="2365453"/>
          </a:xfrm>
          <a:prstGeom prst="rect">
            <a:avLst/>
          </a:prstGeom>
        </p:spPr>
      </p:pic>
      <p:pic>
        <p:nvPicPr>
          <p:cNvPr id="8" name="Picture 7"/>
          <p:cNvPicPr>
            <a:picLocks noChangeAspect="1"/>
          </p:cNvPicPr>
          <p:nvPr/>
        </p:nvPicPr>
        <p:blipFill>
          <a:blip r:embed="rId5"/>
          <a:stretch>
            <a:fillRect/>
          </a:stretch>
        </p:blipFill>
        <p:spPr>
          <a:xfrm>
            <a:off x="4330647" y="4224927"/>
            <a:ext cx="1219306" cy="798645"/>
          </a:xfrm>
          <a:prstGeom prst="rect">
            <a:avLst/>
          </a:prstGeom>
        </p:spPr>
      </p:pic>
    </p:spTree>
    <p:extLst>
      <p:ext uri="{BB962C8B-B14F-4D97-AF65-F5344CB8AC3E}">
        <p14:creationId xmlns:p14="http://schemas.microsoft.com/office/powerpoint/2010/main" val="13902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Funding </a:t>
            </a:r>
          </a:p>
        </p:txBody>
      </p:sp>
      <p:sp>
        <p:nvSpPr>
          <p:cNvPr id="9" name="Content Placeholder 8"/>
          <p:cNvSpPr>
            <a:spLocks noGrp="1"/>
          </p:cNvSpPr>
          <p:nvPr>
            <p:ph idx="1"/>
          </p:nvPr>
        </p:nvSpPr>
        <p:spPr/>
        <p:txBody>
          <a:bodyPr vert="horz" lIns="91440" tIns="45720" rIns="91440" bIns="45720" rtlCol="0" anchor="t">
            <a:normAutofit lnSpcReduction="10000"/>
          </a:bodyPr>
          <a:lstStyle/>
          <a:p>
            <a:pPr marL="0" indent="0">
              <a:buNone/>
            </a:pPr>
            <a:r>
              <a:rPr lang="en-US" altLang="en-US" dirty="0"/>
              <a:t>Preferably Government (part of the normal budget cycle)</a:t>
            </a:r>
          </a:p>
          <a:p>
            <a:r>
              <a:rPr lang="en-US" altLang="en-US" dirty="0"/>
              <a:t>Other sources:</a:t>
            </a:r>
          </a:p>
          <a:p>
            <a:pPr lvl="1"/>
            <a:r>
              <a:rPr lang="en-US" altLang="en-US" dirty="0"/>
              <a:t>Government special grant</a:t>
            </a:r>
          </a:p>
          <a:p>
            <a:pPr lvl="1"/>
            <a:r>
              <a:rPr lang="en-US" altLang="en-US" dirty="0"/>
              <a:t>Donors (may cover startup costs but not ongoing)</a:t>
            </a:r>
            <a:endParaRPr lang="en-US" altLang="en-US" dirty="0">
              <a:cs typeface="Calibri"/>
            </a:endParaRPr>
          </a:p>
          <a:p>
            <a:pPr lvl="1"/>
            <a:r>
              <a:rPr lang="en-US" altLang="en-US" dirty="0"/>
              <a:t>Grants from NGOs</a:t>
            </a:r>
          </a:p>
          <a:p>
            <a:pPr lvl="1"/>
            <a:r>
              <a:rPr lang="en-US" altLang="en-US" dirty="0"/>
              <a:t>Fishing fee (e.g. licenses or fish landing fees)</a:t>
            </a:r>
          </a:p>
          <a:p>
            <a:pPr lvl="2"/>
            <a:r>
              <a:rPr lang="en-US" altLang="en-US" dirty="0"/>
              <a:t>Linked to access rights </a:t>
            </a:r>
          </a:p>
          <a:p>
            <a:pPr lvl="1"/>
            <a:r>
              <a:rPr lang="en-US" altLang="en-US" dirty="0"/>
              <a:t>Fines for non-compliance</a:t>
            </a:r>
            <a:endParaRPr lang="en-US" altLang="en-US" dirty="0">
              <a:cs typeface="Calibri"/>
            </a:endParaRPr>
          </a:p>
          <a:p>
            <a:pPr lvl="1"/>
            <a:r>
              <a:rPr lang="en-US" altLang="en-US" dirty="0"/>
              <a:t>Stakeholders (share the costs)</a:t>
            </a:r>
          </a:p>
          <a:p>
            <a:endParaRPr lang="en-GB" dirty="0"/>
          </a:p>
        </p:txBody>
      </p:sp>
      <p:sp>
        <p:nvSpPr>
          <p:cNvPr id="3" name="Slide Number Placeholder 2"/>
          <p:cNvSpPr>
            <a:spLocks noGrp="1"/>
          </p:cNvSpPr>
          <p:nvPr>
            <p:ph type="sldNum" sz="quarter" idx="12"/>
          </p:nvPr>
        </p:nvSpPr>
        <p:spPr/>
        <p:txBody>
          <a:bodyPr/>
          <a:lstStyle/>
          <a:p>
            <a:fld id="{9C9FB744-6D96-42AD-8134-B53D5656793E}" type="slidenum">
              <a:rPr lang="en-GB" smtClean="0"/>
              <a:pPr/>
              <a:t>20</a:t>
            </a:fld>
            <a:endParaRPr lang="en-GB" dirty="0"/>
          </a:p>
        </p:txBody>
      </p:sp>
    </p:spTree>
    <p:extLst>
      <p:ext uri="{BB962C8B-B14F-4D97-AF65-F5344CB8AC3E}">
        <p14:creationId xmlns:p14="http://schemas.microsoft.com/office/powerpoint/2010/main" val="128775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 Finalizing the EAFm Plan</a:t>
            </a:r>
          </a:p>
        </p:txBody>
      </p:sp>
      <p:sp>
        <p:nvSpPr>
          <p:cNvPr id="9" name="Content Placeholder 8"/>
          <p:cNvSpPr>
            <a:spLocks noGrp="1"/>
          </p:cNvSpPr>
          <p:nvPr>
            <p:ph idx="1"/>
          </p:nvPr>
        </p:nvSpPr>
        <p:spPr/>
        <p:txBody>
          <a:bodyPr/>
          <a:lstStyle/>
          <a:p>
            <a:pPr marL="0" indent="0">
              <a:buNone/>
            </a:pPr>
            <a:r>
              <a:rPr lang="en-GB" altLang="en-US" dirty="0"/>
              <a:t>You have now completed headings 1 – 9 of the EAFm Plan</a:t>
            </a:r>
          </a:p>
          <a:p>
            <a:endParaRPr lang="en-GB" altLang="en-US" dirty="0"/>
          </a:p>
          <a:p>
            <a:r>
              <a:rPr lang="en-GB" altLang="en-US" dirty="0"/>
              <a:t>The last heading on “Review of the Plan” simply needs a timetable of suggested reviews</a:t>
            </a:r>
          </a:p>
          <a:p>
            <a:r>
              <a:rPr lang="en-GB" altLang="en-US" dirty="0"/>
              <a:t>We look at this in more detail in Step 5.</a:t>
            </a:r>
          </a:p>
          <a:p>
            <a:endParaRPr lang="en-GB" dirty="0"/>
          </a:p>
        </p:txBody>
      </p:sp>
      <p:sp>
        <p:nvSpPr>
          <p:cNvPr id="3" name="Slide Number Placeholder 2"/>
          <p:cNvSpPr>
            <a:spLocks noGrp="1"/>
          </p:cNvSpPr>
          <p:nvPr>
            <p:ph type="sldNum" sz="quarter" idx="12"/>
          </p:nvPr>
        </p:nvSpPr>
        <p:spPr/>
        <p:txBody>
          <a:bodyPr/>
          <a:lstStyle/>
          <a:p>
            <a:fld id="{9C9FB744-6D96-42AD-8134-B53D5656793E}" type="slidenum">
              <a:rPr lang="en-GB" smtClean="0"/>
              <a:pPr/>
              <a:t>21</a:t>
            </a:fld>
            <a:endParaRPr lang="en-GB" dirty="0"/>
          </a:p>
        </p:txBody>
      </p:sp>
    </p:spTree>
    <p:extLst>
      <p:ext uri="{BB962C8B-B14F-4D97-AF65-F5344CB8AC3E}">
        <p14:creationId xmlns:p14="http://schemas.microsoft.com/office/powerpoint/2010/main" val="2714966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05247"/>
            <a:ext cx="9144000" cy="4330829"/>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Myriad Pro" pitchFamily="34" charset="0"/>
            </a:endParaRPr>
          </a:p>
        </p:txBody>
      </p:sp>
      <p:sp>
        <p:nvSpPr>
          <p:cNvPr id="2" name="Title 1"/>
          <p:cNvSpPr>
            <a:spLocks noGrp="1"/>
          </p:cNvSpPr>
          <p:nvPr>
            <p:ph type="title"/>
          </p:nvPr>
        </p:nvSpPr>
        <p:spPr/>
        <p:txBody>
          <a:bodyPr/>
          <a:lstStyle/>
          <a:p>
            <a:r>
              <a:rPr lang="en-GB" dirty="0"/>
              <a:t>The EAFm plan is now complete</a:t>
            </a:r>
          </a:p>
        </p:txBody>
      </p:sp>
      <p:sp>
        <p:nvSpPr>
          <p:cNvPr id="3" name="Slide Number Placeholder 2"/>
          <p:cNvSpPr>
            <a:spLocks noGrp="1"/>
          </p:cNvSpPr>
          <p:nvPr>
            <p:ph type="sldNum" sz="quarter" idx="12"/>
          </p:nvPr>
        </p:nvSpPr>
        <p:spPr/>
        <p:txBody>
          <a:bodyPr/>
          <a:lstStyle/>
          <a:p>
            <a:fld id="{9C9FB744-6D96-42AD-8134-B53D5656793E}" type="slidenum">
              <a:rPr lang="en-GB" smtClean="0"/>
              <a:pPr/>
              <a:t>22</a:t>
            </a:fld>
            <a:endParaRPr lang="en-GB" dirty="0"/>
          </a:p>
        </p:txBody>
      </p:sp>
      <p:sp>
        <p:nvSpPr>
          <p:cNvPr id="5" name="AutoShape 4"/>
          <p:cNvSpPr>
            <a:spLocks noChangeArrowheads="1"/>
          </p:cNvSpPr>
          <p:nvPr/>
        </p:nvSpPr>
        <p:spPr bwMode="auto">
          <a:xfrm>
            <a:off x="628650" y="2555875"/>
            <a:ext cx="8164476" cy="3855513"/>
          </a:xfrm>
          <a:prstGeom prst="roundRect">
            <a:avLst>
              <a:gd name="adj" fmla="val 16667"/>
            </a:avLst>
          </a:prstGeom>
          <a:noFill/>
          <a:ln w="9525">
            <a:noFill/>
            <a:round/>
            <a:headEnd/>
            <a:tailEnd/>
          </a:ln>
        </p:spPr>
        <p:txBody>
          <a:bodyPr wrap="none" anchor="ctr"/>
          <a:lstStyle/>
          <a:p>
            <a:pPr eaLnBrk="1" fontAlgn="auto" hangingPunct="1">
              <a:spcBef>
                <a:spcPts val="0"/>
              </a:spcBef>
              <a:spcAft>
                <a:spcPts val="0"/>
              </a:spcAft>
              <a:defRPr/>
            </a:pPr>
            <a:r>
              <a:rPr lang="en-GB" sz="2400" b="1" dirty="0">
                <a:cs typeface="+mn-cs"/>
              </a:rPr>
              <a:t>EAFm Plan for FMU XX</a:t>
            </a:r>
          </a:p>
          <a:p>
            <a:pPr marL="457200" indent="-457200" eaLnBrk="1" fontAlgn="auto" hangingPunct="1">
              <a:spcBef>
                <a:spcPts val="0"/>
              </a:spcBef>
              <a:spcAft>
                <a:spcPts val="0"/>
              </a:spcAft>
              <a:buFont typeface="+mj-lt"/>
              <a:buAutoNum type="arabicPeriod"/>
              <a:defRPr/>
            </a:pPr>
            <a:r>
              <a:rPr lang="en-GB" sz="2400" dirty="0">
                <a:cs typeface="+mn-cs"/>
              </a:rPr>
              <a:t>Vision (Step 1)</a:t>
            </a:r>
          </a:p>
          <a:p>
            <a:pPr marL="457200" indent="-457200" eaLnBrk="1" fontAlgn="auto" hangingPunct="1">
              <a:spcBef>
                <a:spcPts val="0"/>
              </a:spcBef>
              <a:spcAft>
                <a:spcPts val="0"/>
              </a:spcAft>
              <a:buFont typeface="+mj-lt"/>
              <a:buAutoNum type="arabicPeriod"/>
              <a:defRPr/>
            </a:pPr>
            <a:r>
              <a:rPr lang="en-GB" sz="2400" dirty="0">
                <a:cs typeface="+mn-cs"/>
              </a:rPr>
              <a:t>Background (Step1)</a:t>
            </a:r>
          </a:p>
          <a:p>
            <a:pPr marL="457200" indent="-457200" eaLnBrk="1" fontAlgn="auto" hangingPunct="1">
              <a:spcBef>
                <a:spcPts val="0"/>
              </a:spcBef>
              <a:spcAft>
                <a:spcPts val="0"/>
              </a:spcAft>
              <a:buFont typeface="+mj-lt"/>
              <a:buAutoNum type="arabicPeriod"/>
              <a:defRPr/>
            </a:pPr>
            <a:r>
              <a:rPr lang="en-GB" sz="2400" dirty="0">
                <a:cs typeface="+mn-cs"/>
              </a:rPr>
              <a:t>Major threats and issues (Step 2)</a:t>
            </a:r>
          </a:p>
          <a:p>
            <a:pPr marL="457200" indent="-457200" eaLnBrk="1" fontAlgn="auto" hangingPunct="1">
              <a:spcBef>
                <a:spcPts val="0"/>
              </a:spcBef>
              <a:spcAft>
                <a:spcPts val="0"/>
              </a:spcAft>
              <a:buFont typeface="+mj-lt"/>
              <a:buAutoNum type="arabicPeriod"/>
              <a:defRPr/>
            </a:pPr>
            <a:r>
              <a:rPr lang="en-GB" sz="2400" dirty="0">
                <a:cs typeface="+mn-cs"/>
              </a:rPr>
              <a:t>Goals (Step 2)</a:t>
            </a:r>
          </a:p>
          <a:p>
            <a:pPr marL="457200" indent="-457200" eaLnBrk="1" fontAlgn="auto" hangingPunct="1">
              <a:spcBef>
                <a:spcPts val="0"/>
              </a:spcBef>
              <a:spcAft>
                <a:spcPts val="0"/>
              </a:spcAft>
              <a:buFont typeface="+mj-lt"/>
              <a:buAutoNum type="arabicPeriod"/>
              <a:defRPr/>
            </a:pPr>
            <a:r>
              <a:rPr lang="en-GB" sz="2400" dirty="0">
                <a:cs typeface="+mn-cs"/>
              </a:rPr>
              <a:t>Objectives, indicators and benchmarks (Step 3)</a:t>
            </a:r>
          </a:p>
          <a:p>
            <a:pPr marL="457200" indent="-457200" eaLnBrk="1" fontAlgn="auto" hangingPunct="1">
              <a:spcBef>
                <a:spcPts val="0"/>
              </a:spcBef>
              <a:spcAft>
                <a:spcPts val="0"/>
              </a:spcAft>
              <a:buFont typeface="+mj-lt"/>
              <a:buAutoNum type="arabicPeriod"/>
              <a:defRPr/>
            </a:pPr>
            <a:r>
              <a:rPr lang="en-GB" sz="2400" dirty="0">
                <a:cs typeface="+mn-cs"/>
              </a:rPr>
              <a:t>Management actions (Step 3)</a:t>
            </a:r>
          </a:p>
          <a:p>
            <a:pPr marL="457200" indent="-457200" eaLnBrk="1" fontAlgn="auto" hangingPunct="1">
              <a:spcBef>
                <a:spcPts val="0"/>
              </a:spcBef>
              <a:spcAft>
                <a:spcPts val="0"/>
              </a:spcAft>
              <a:buFont typeface="+mj-lt"/>
              <a:buAutoNum type="arabicPeriod"/>
              <a:defRPr/>
            </a:pPr>
            <a:r>
              <a:rPr lang="en-GB" sz="2400" dirty="0">
                <a:cs typeface="+mn-cs"/>
              </a:rPr>
              <a:t>Compliance (Step 3)</a:t>
            </a:r>
          </a:p>
          <a:p>
            <a:pPr marL="457200" indent="-457200" eaLnBrk="1" fontAlgn="auto" hangingPunct="1">
              <a:spcBef>
                <a:spcPts val="0"/>
              </a:spcBef>
              <a:spcAft>
                <a:spcPts val="0"/>
              </a:spcAft>
              <a:buFont typeface="+mj-lt"/>
              <a:buAutoNum type="arabicPeriod"/>
              <a:defRPr/>
            </a:pPr>
            <a:r>
              <a:rPr lang="en-GB" sz="2400" dirty="0">
                <a:cs typeface="+mn-cs"/>
              </a:rPr>
              <a:t>Data and info needs – source of data, etc. (Step 3)</a:t>
            </a:r>
          </a:p>
          <a:p>
            <a:pPr marL="457200" indent="-457200" eaLnBrk="1" fontAlgn="auto" hangingPunct="1">
              <a:spcBef>
                <a:spcPts val="0"/>
              </a:spcBef>
              <a:spcAft>
                <a:spcPts val="0"/>
              </a:spcAft>
              <a:buFont typeface="+mj-lt"/>
              <a:buAutoNum type="arabicPeriod"/>
              <a:defRPr/>
            </a:pPr>
            <a:r>
              <a:rPr lang="en-GB" sz="2400" dirty="0">
                <a:cs typeface="+mn-cs"/>
              </a:rPr>
              <a:t>Financing (Step 3)</a:t>
            </a:r>
          </a:p>
          <a:p>
            <a:pPr marL="457200" indent="-457200" eaLnBrk="1" fontAlgn="auto" hangingPunct="1">
              <a:spcBef>
                <a:spcPts val="0"/>
              </a:spcBef>
              <a:spcAft>
                <a:spcPts val="0"/>
              </a:spcAft>
              <a:buFont typeface="+mj-lt"/>
              <a:buAutoNum type="arabicPeriod" startAt="10"/>
              <a:defRPr/>
            </a:pPr>
            <a:r>
              <a:rPr lang="en-GB" sz="2400" dirty="0">
                <a:cs typeface="+mn-cs"/>
              </a:rPr>
              <a:t>Review of the plan – timetable for review</a:t>
            </a:r>
          </a:p>
          <a:p>
            <a:pPr eaLnBrk="1" fontAlgn="auto" hangingPunct="1">
              <a:spcBef>
                <a:spcPts val="0"/>
              </a:spcBef>
              <a:spcAft>
                <a:spcPts val="0"/>
              </a:spcAft>
              <a:defRPr/>
            </a:pPr>
            <a:endParaRPr lang="en-US" sz="2800" dirty="0">
              <a:latin typeface="Myriad Pro" pitchFamily="34" charset="0"/>
              <a:cs typeface="+mn-cs"/>
            </a:endParaRPr>
          </a:p>
        </p:txBody>
      </p:sp>
    </p:spTree>
    <p:extLst>
      <p:ext uri="{BB962C8B-B14F-4D97-AF65-F5344CB8AC3E}">
        <p14:creationId xmlns:p14="http://schemas.microsoft.com/office/powerpoint/2010/main" val="198440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50237"/>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Key Messages</a:t>
            </a:r>
          </a:p>
        </p:txBody>
      </p:sp>
      <p:sp>
        <p:nvSpPr>
          <p:cNvPr id="6" name="Content Placeholder 5"/>
          <p:cNvSpPr>
            <a:spLocks noGrp="1"/>
          </p:cNvSpPr>
          <p:nvPr>
            <p:ph idx="1"/>
          </p:nvPr>
        </p:nvSpPr>
        <p:spPr/>
        <p:txBody>
          <a:bodyPr>
            <a:normAutofit fontScale="92500"/>
          </a:bodyPr>
          <a:lstStyle/>
          <a:p>
            <a:pPr marL="0" indent="0">
              <a:buNone/>
            </a:pPr>
            <a:r>
              <a:rPr lang="en-GB" b="1" dirty="0"/>
              <a:t>In Step 3.3 – 3.5:</a:t>
            </a:r>
          </a:p>
          <a:p>
            <a:r>
              <a:rPr lang="en-GB" dirty="0"/>
              <a:t>Management actions are decided for each objective</a:t>
            </a:r>
          </a:p>
          <a:p>
            <a:pPr lvl="1"/>
            <a:r>
              <a:rPr lang="en-GB" dirty="0"/>
              <a:t>	Compliance with the management actions is also        	considered</a:t>
            </a:r>
          </a:p>
          <a:p>
            <a:r>
              <a:rPr lang="en-GB" dirty="0"/>
              <a:t>Duplicate actions are removed</a:t>
            </a:r>
          </a:p>
          <a:p>
            <a:pPr lvl="1"/>
            <a:r>
              <a:rPr lang="en-GB" dirty="0"/>
              <a:t>One management action can often address several objectives</a:t>
            </a:r>
          </a:p>
          <a:p>
            <a:pPr lvl="1"/>
            <a:r>
              <a:rPr lang="en-GB" dirty="0"/>
              <a:t>The outputs from steps 1,2 and 3 are used to create the EAFm plan</a:t>
            </a:r>
          </a:p>
          <a:p>
            <a:pPr lvl="1"/>
            <a:r>
              <a:rPr lang="en-GB" dirty="0"/>
              <a:t> Include references to communication and review</a:t>
            </a:r>
          </a:p>
          <a:p>
            <a:pPr lvl="1"/>
            <a:endParaRPr lang="en-GB" dirty="0"/>
          </a:p>
          <a:p>
            <a:endParaRPr lang="en-GB"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23</a:t>
            </a:fld>
            <a:endParaRPr lang="en-GB" dirty="0"/>
          </a:p>
        </p:txBody>
      </p:sp>
    </p:spTree>
    <p:extLst>
      <p:ext uri="{BB962C8B-B14F-4D97-AF65-F5344CB8AC3E}">
        <p14:creationId xmlns:p14="http://schemas.microsoft.com/office/powerpoint/2010/main" val="1892988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62269"/>
            <a:ext cx="9144000" cy="5154405"/>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In your groups</a:t>
            </a:r>
            <a:endParaRPr lang="en-GB" dirty="0"/>
          </a:p>
        </p:txBody>
      </p:sp>
      <p:sp>
        <p:nvSpPr>
          <p:cNvPr id="7" name="Content Placeholder 2"/>
          <p:cNvSpPr>
            <a:spLocks noGrp="1"/>
          </p:cNvSpPr>
          <p:nvPr>
            <p:ph idx="1"/>
          </p:nvPr>
        </p:nvSpPr>
        <p:spPr/>
        <p:txBody>
          <a:bodyPr>
            <a:normAutofit lnSpcReduction="10000"/>
          </a:bodyPr>
          <a:lstStyle/>
          <a:p>
            <a:r>
              <a:rPr lang="en-GB" dirty="0"/>
              <a:t>Produce a set of management actions for the objectives you identified earlier</a:t>
            </a:r>
          </a:p>
          <a:p>
            <a:r>
              <a:rPr lang="en-GB" dirty="0"/>
              <a:t>For each action, consider appropriate compliance and enforcement actions, taking practicalities and costs into account </a:t>
            </a:r>
          </a:p>
          <a:p>
            <a:r>
              <a:rPr lang="en-GB" dirty="0"/>
              <a:t>Agree on financing mechanisms to support the management</a:t>
            </a:r>
          </a:p>
          <a:p>
            <a:endParaRPr lang="en-GB" dirty="0"/>
          </a:p>
          <a:p>
            <a:pPr marL="0" indent="0">
              <a:buNone/>
            </a:pPr>
            <a:r>
              <a:rPr lang="en-GB" b="1" dirty="0"/>
              <a:t>Output: </a:t>
            </a:r>
            <a:r>
              <a:rPr lang="en-GB" dirty="0"/>
              <a:t>Next slide</a:t>
            </a:r>
          </a:p>
          <a:p>
            <a:endParaRPr lang="en-GB"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24</a:t>
            </a:fld>
            <a:endParaRPr lang="en-GB" dirty="0"/>
          </a:p>
        </p:txBody>
      </p:sp>
    </p:spTree>
    <p:extLst>
      <p:ext uri="{BB962C8B-B14F-4D97-AF65-F5344CB8AC3E}">
        <p14:creationId xmlns:p14="http://schemas.microsoft.com/office/powerpoint/2010/main" val="486540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FB744-6D96-42AD-8134-B53D5656793E}" type="slidenum">
              <a:rPr lang="en-GB" smtClean="0"/>
              <a:t>25</a:t>
            </a:fld>
            <a:endParaRPr lang="en-GB" dirty="0"/>
          </a:p>
        </p:txBody>
      </p:sp>
      <p:grpSp>
        <p:nvGrpSpPr>
          <p:cNvPr id="55" name="Group 54"/>
          <p:cNvGrpSpPr/>
          <p:nvPr/>
        </p:nvGrpSpPr>
        <p:grpSpPr>
          <a:xfrm>
            <a:off x="815493" y="1455055"/>
            <a:ext cx="7428430" cy="4236533"/>
            <a:chOff x="887286" y="1624434"/>
            <a:chExt cx="7428430" cy="4529231"/>
          </a:xfrm>
        </p:grpSpPr>
        <p:grpSp>
          <p:nvGrpSpPr>
            <p:cNvPr id="56" name="Group 55"/>
            <p:cNvGrpSpPr/>
            <p:nvPr/>
          </p:nvGrpSpPr>
          <p:grpSpPr>
            <a:xfrm>
              <a:off x="1687267" y="5413063"/>
              <a:ext cx="5865071" cy="544569"/>
              <a:chOff x="1687267" y="5355911"/>
              <a:chExt cx="5865071" cy="544569"/>
            </a:xfrm>
          </p:grpSpPr>
          <p:cxnSp>
            <p:nvCxnSpPr>
              <p:cNvPr id="91" name="Straight Connector 90"/>
              <p:cNvCxnSpPr/>
              <p:nvPr/>
            </p:nvCxnSpPr>
            <p:spPr>
              <a:xfrm flipH="1">
                <a:off x="1687267" y="5390389"/>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1687267" y="5385863"/>
                <a:ext cx="5865071" cy="4527"/>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7524468" y="5355911"/>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4449706" y="5372830"/>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rot="10800000">
              <a:off x="1371629" y="4912942"/>
              <a:ext cx="5865071" cy="555894"/>
              <a:chOff x="1687267" y="5355911"/>
              <a:chExt cx="5865071" cy="555894"/>
            </a:xfrm>
          </p:grpSpPr>
          <p:cxnSp>
            <p:nvCxnSpPr>
              <p:cNvPr id="87" name="Straight Connector 86"/>
              <p:cNvCxnSpPr/>
              <p:nvPr/>
            </p:nvCxnSpPr>
            <p:spPr>
              <a:xfrm flipH="1">
                <a:off x="1687267" y="5390389"/>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1687267" y="5385863"/>
                <a:ext cx="5865071" cy="4527"/>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524468" y="5355911"/>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3605399" y="5401714"/>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rot="10800000" flipH="1">
              <a:off x="3322109" y="4969487"/>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945149" y="5567927"/>
              <a:ext cx="2228723" cy="58369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b="1" dirty="0">
                  <a:solidFill>
                    <a:schemeClr val="tx1"/>
                  </a:solidFill>
                </a:rPr>
                <a:t>Management action</a:t>
              </a:r>
              <a:endParaRPr lang="th-TH" b="1" dirty="0">
                <a:solidFill>
                  <a:schemeClr val="tx1"/>
                </a:solidFill>
              </a:endParaRPr>
            </a:p>
          </p:txBody>
        </p:sp>
        <p:sp>
          <p:nvSpPr>
            <p:cNvPr id="60" name="Rectangle 59"/>
            <p:cNvSpPr/>
            <p:nvPr/>
          </p:nvSpPr>
          <p:spPr>
            <a:xfrm>
              <a:off x="3383126" y="5569967"/>
              <a:ext cx="2158031" cy="58369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b="1" dirty="0">
                  <a:solidFill>
                    <a:schemeClr val="tx1"/>
                  </a:solidFill>
                </a:rPr>
                <a:t>Management action</a:t>
              </a:r>
              <a:endParaRPr lang="th-TH" b="1" dirty="0">
                <a:solidFill>
                  <a:schemeClr val="tx1"/>
                </a:solidFill>
              </a:endParaRPr>
            </a:p>
          </p:txBody>
        </p:sp>
        <p:sp>
          <p:nvSpPr>
            <p:cNvPr id="61" name="Rectangle 60"/>
            <p:cNvSpPr/>
            <p:nvPr/>
          </p:nvSpPr>
          <p:spPr>
            <a:xfrm>
              <a:off x="6157685" y="5567927"/>
              <a:ext cx="2158031" cy="58369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b="1" dirty="0">
                  <a:solidFill>
                    <a:schemeClr val="tx1"/>
                  </a:solidFill>
                </a:rPr>
                <a:t>Management action</a:t>
              </a:r>
              <a:endParaRPr lang="th-TH" b="1" dirty="0">
                <a:solidFill>
                  <a:schemeClr val="tx1"/>
                </a:solidFill>
              </a:endParaRPr>
            </a:p>
          </p:txBody>
        </p:sp>
        <p:grpSp>
          <p:nvGrpSpPr>
            <p:cNvPr id="62" name="Group 61"/>
            <p:cNvGrpSpPr/>
            <p:nvPr/>
          </p:nvGrpSpPr>
          <p:grpSpPr>
            <a:xfrm>
              <a:off x="887286" y="1624434"/>
              <a:ext cx="7428430" cy="3590504"/>
              <a:chOff x="887286" y="1624433"/>
              <a:chExt cx="7428430" cy="4521615"/>
            </a:xfrm>
          </p:grpSpPr>
          <p:cxnSp>
            <p:nvCxnSpPr>
              <p:cNvPr id="63" name="Straight Connector 62"/>
              <p:cNvCxnSpPr/>
              <p:nvPr/>
            </p:nvCxnSpPr>
            <p:spPr>
              <a:xfrm>
                <a:off x="4626492" y="1695453"/>
                <a:ext cx="5997" cy="818008"/>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887286" y="1624433"/>
                <a:ext cx="7428430" cy="4521615"/>
                <a:chOff x="887286" y="1624433"/>
                <a:chExt cx="7428430" cy="4521615"/>
              </a:xfrm>
            </p:grpSpPr>
            <p:grpSp>
              <p:nvGrpSpPr>
                <p:cNvPr id="65" name="Group 64"/>
                <p:cNvGrpSpPr/>
                <p:nvPr/>
              </p:nvGrpSpPr>
              <p:grpSpPr>
                <a:xfrm>
                  <a:off x="1878377" y="2482364"/>
                  <a:ext cx="5673961" cy="3376750"/>
                  <a:chOff x="1878377" y="2482364"/>
                  <a:chExt cx="5673961" cy="3376750"/>
                </a:xfrm>
              </p:grpSpPr>
              <p:cxnSp>
                <p:nvCxnSpPr>
                  <p:cNvPr id="82" name="Straight Connector 81"/>
                  <p:cNvCxnSpPr/>
                  <p:nvPr/>
                </p:nvCxnSpPr>
                <p:spPr>
                  <a:xfrm>
                    <a:off x="1878377" y="2497568"/>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335256" y="2497568"/>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285923" y="2497568"/>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527798" y="2497569"/>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1878377" y="2482364"/>
                    <a:ext cx="5673961" cy="22112"/>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3383126" y="1624433"/>
                  <a:ext cx="2676848" cy="5329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400" b="1" dirty="0">
                      <a:solidFill>
                        <a:schemeClr val="tx1"/>
                      </a:solidFill>
                    </a:rPr>
                    <a:t>VISION</a:t>
                  </a:r>
                  <a:endParaRPr lang="th-TH" sz="2400" b="1" dirty="0">
                    <a:solidFill>
                      <a:schemeClr val="tx1"/>
                    </a:solidFill>
                  </a:endParaRPr>
                </a:p>
              </p:txBody>
            </p:sp>
            <p:sp>
              <p:nvSpPr>
                <p:cNvPr id="67" name="Rectangle 66"/>
                <p:cNvSpPr/>
                <p:nvPr/>
              </p:nvSpPr>
              <p:spPr>
                <a:xfrm>
                  <a:off x="1053972" y="2986255"/>
                  <a:ext cx="2968625" cy="525463"/>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800" b="1" dirty="0">
                      <a:solidFill>
                        <a:schemeClr val="tx1"/>
                      </a:solidFill>
                    </a:rPr>
                    <a:t>Goal </a:t>
                  </a:r>
                  <a:endParaRPr lang="th-TH" sz="2800" b="1" dirty="0">
                    <a:solidFill>
                      <a:schemeClr val="tx1"/>
                    </a:solidFill>
                  </a:endParaRPr>
                </a:p>
              </p:txBody>
            </p:sp>
            <p:sp>
              <p:nvSpPr>
                <p:cNvPr id="68" name="Rectangle 67"/>
                <p:cNvSpPr/>
                <p:nvPr/>
              </p:nvSpPr>
              <p:spPr>
                <a:xfrm>
                  <a:off x="4359471" y="2986255"/>
                  <a:ext cx="1905000" cy="525463"/>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800" b="1" dirty="0">
                      <a:solidFill>
                        <a:schemeClr val="tx1"/>
                      </a:solidFill>
                    </a:rPr>
                    <a:t>Goal</a:t>
                  </a:r>
                  <a:endParaRPr lang="th-TH" sz="2800" b="1" dirty="0">
                    <a:solidFill>
                      <a:schemeClr val="tx1"/>
                    </a:solidFill>
                  </a:endParaRPr>
                </a:p>
              </p:txBody>
            </p:sp>
            <p:sp>
              <p:nvSpPr>
                <p:cNvPr id="69" name="Rectangle 68"/>
                <p:cNvSpPr/>
                <p:nvPr/>
              </p:nvSpPr>
              <p:spPr>
                <a:xfrm>
                  <a:off x="902009" y="4870841"/>
                  <a:ext cx="1498600" cy="547688"/>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Indicator</a:t>
                  </a:r>
                  <a:endParaRPr lang="th-TH" sz="2000" b="1" dirty="0">
                    <a:solidFill>
                      <a:schemeClr val="tx1"/>
                    </a:solidFill>
                  </a:endParaRPr>
                </a:p>
              </p:txBody>
            </p:sp>
            <p:sp>
              <p:nvSpPr>
                <p:cNvPr id="70" name="Rectangle 69"/>
                <p:cNvSpPr/>
                <p:nvPr/>
              </p:nvSpPr>
              <p:spPr>
                <a:xfrm>
                  <a:off x="6601216" y="2986255"/>
                  <a:ext cx="1714500" cy="525463"/>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800" b="1" dirty="0">
                      <a:solidFill>
                        <a:schemeClr val="tx1"/>
                      </a:solidFill>
                    </a:rPr>
                    <a:t>Goal</a:t>
                  </a:r>
                  <a:endParaRPr lang="th-TH" sz="2800" b="1" dirty="0">
                    <a:solidFill>
                      <a:schemeClr val="tx1"/>
                    </a:solidFill>
                  </a:endParaRPr>
                </a:p>
              </p:txBody>
            </p:sp>
            <p:sp>
              <p:nvSpPr>
                <p:cNvPr id="71" name="Rectangle 70"/>
                <p:cNvSpPr/>
                <p:nvPr/>
              </p:nvSpPr>
              <p:spPr>
                <a:xfrm>
                  <a:off x="6824536" y="4119980"/>
                  <a:ext cx="1312862" cy="530225"/>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b="1" dirty="0">
                      <a:solidFill>
                        <a:schemeClr val="tx1"/>
                      </a:solidFill>
                    </a:rPr>
                    <a:t>Objective</a:t>
                  </a:r>
                  <a:endParaRPr lang="th-TH" sz="2000" b="1" dirty="0">
                    <a:solidFill>
                      <a:schemeClr val="tx1"/>
                    </a:solidFill>
                  </a:endParaRPr>
                </a:p>
              </p:txBody>
            </p:sp>
            <p:sp>
              <p:nvSpPr>
                <p:cNvPr id="72" name="Rectangle 71"/>
                <p:cNvSpPr/>
                <p:nvPr/>
              </p:nvSpPr>
              <p:spPr>
                <a:xfrm>
                  <a:off x="4629491" y="4102517"/>
                  <a:ext cx="1312863" cy="530225"/>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Objective</a:t>
                  </a:r>
                  <a:endParaRPr lang="th-TH" sz="2000" b="1" dirty="0">
                    <a:solidFill>
                      <a:schemeClr val="tx1"/>
                    </a:solidFill>
                  </a:endParaRPr>
                </a:p>
              </p:txBody>
            </p:sp>
            <p:sp>
              <p:nvSpPr>
                <p:cNvPr id="73" name="Rectangle 72"/>
                <p:cNvSpPr/>
                <p:nvPr/>
              </p:nvSpPr>
              <p:spPr>
                <a:xfrm>
                  <a:off x="2709736" y="4118393"/>
                  <a:ext cx="1312862" cy="52863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Objective</a:t>
                  </a:r>
                  <a:endParaRPr lang="th-TH" sz="2000" b="1" dirty="0">
                    <a:solidFill>
                      <a:schemeClr val="tx1"/>
                    </a:solidFill>
                  </a:endParaRPr>
                </a:p>
              </p:txBody>
            </p:sp>
            <p:sp>
              <p:nvSpPr>
                <p:cNvPr id="74" name="Rectangle 73"/>
                <p:cNvSpPr/>
                <p:nvPr/>
              </p:nvSpPr>
              <p:spPr>
                <a:xfrm>
                  <a:off x="1142725" y="4102517"/>
                  <a:ext cx="1312863" cy="530225"/>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Objective</a:t>
                  </a:r>
                  <a:endParaRPr lang="th-TH" sz="2000" b="1" dirty="0">
                    <a:solidFill>
                      <a:schemeClr val="tx1"/>
                    </a:solidFill>
                  </a:endParaRPr>
                </a:p>
              </p:txBody>
            </p:sp>
            <p:sp>
              <p:nvSpPr>
                <p:cNvPr id="75" name="Rectangle 74"/>
                <p:cNvSpPr/>
                <p:nvPr/>
              </p:nvSpPr>
              <p:spPr>
                <a:xfrm>
                  <a:off x="2588337" y="4870841"/>
                  <a:ext cx="1493837" cy="509588"/>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Indicator</a:t>
                  </a:r>
                  <a:endParaRPr lang="th-TH" sz="2000" b="1" dirty="0">
                    <a:solidFill>
                      <a:schemeClr val="tx1"/>
                    </a:solidFill>
                  </a:endParaRPr>
                </a:p>
              </p:txBody>
            </p:sp>
            <p:sp>
              <p:nvSpPr>
                <p:cNvPr id="76" name="Rectangle 75"/>
                <p:cNvSpPr/>
                <p:nvPr/>
              </p:nvSpPr>
              <p:spPr>
                <a:xfrm>
                  <a:off x="4524248" y="4858168"/>
                  <a:ext cx="1493838" cy="546100"/>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Indicator</a:t>
                  </a:r>
                  <a:endParaRPr lang="th-TH" sz="2000" b="1" dirty="0">
                    <a:solidFill>
                      <a:schemeClr val="tx1"/>
                    </a:solidFill>
                  </a:endParaRPr>
                </a:p>
              </p:txBody>
            </p:sp>
            <p:sp>
              <p:nvSpPr>
                <p:cNvPr id="77" name="Rectangle 76"/>
                <p:cNvSpPr/>
                <p:nvPr/>
              </p:nvSpPr>
              <p:spPr>
                <a:xfrm>
                  <a:off x="6779761" y="4855745"/>
                  <a:ext cx="1466850" cy="485775"/>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b="1" dirty="0">
                      <a:solidFill>
                        <a:schemeClr val="tx1"/>
                      </a:solidFill>
                    </a:rPr>
                    <a:t>Indicator</a:t>
                  </a:r>
                  <a:endParaRPr lang="th-TH" sz="2000" b="1" dirty="0">
                    <a:solidFill>
                      <a:schemeClr val="tx1"/>
                    </a:solidFill>
                  </a:endParaRPr>
                </a:p>
              </p:txBody>
            </p:sp>
            <p:sp>
              <p:nvSpPr>
                <p:cNvPr id="78" name="Rectangle 77"/>
                <p:cNvSpPr/>
                <p:nvPr/>
              </p:nvSpPr>
              <p:spPr>
                <a:xfrm>
                  <a:off x="887286" y="5557085"/>
                  <a:ext cx="1498600" cy="588963"/>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Benchmark</a:t>
                  </a:r>
                  <a:endParaRPr lang="th-TH" sz="2000" b="1" dirty="0">
                    <a:solidFill>
                      <a:schemeClr val="tx1"/>
                    </a:solidFill>
                  </a:endParaRPr>
                </a:p>
              </p:txBody>
            </p:sp>
            <p:sp>
              <p:nvSpPr>
                <p:cNvPr id="79" name="Rectangle 78"/>
                <p:cNvSpPr/>
                <p:nvPr/>
              </p:nvSpPr>
              <p:spPr>
                <a:xfrm>
                  <a:off x="2587300" y="5580508"/>
                  <a:ext cx="1450975" cy="557212"/>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Benchmark</a:t>
                  </a:r>
                  <a:endParaRPr lang="th-TH" sz="2000" b="1" dirty="0">
                    <a:solidFill>
                      <a:schemeClr val="tx1"/>
                    </a:solidFill>
                  </a:endParaRPr>
                </a:p>
              </p:txBody>
            </p:sp>
            <p:sp>
              <p:nvSpPr>
                <p:cNvPr id="80" name="Rectangle 79"/>
                <p:cNvSpPr/>
                <p:nvPr/>
              </p:nvSpPr>
              <p:spPr>
                <a:xfrm>
                  <a:off x="4562620" y="5593651"/>
                  <a:ext cx="1477963" cy="530225"/>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Benchmark</a:t>
                  </a:r>
                  <a:endParaRPr lang="th-TH" sz="2000" b="1" dirty="0">
                    <a:solidFill>
                      <a:schemeClr val="tx1"/>
                    </a:solidFill>
                  </a:endParaRPr>
                </a:p>
              </p:txBody>
            </p:sp>
            <p:sp>
              <p:nvSpPr>
                <p:cNvPr id="81" name="Rectangle 80"/>
                <p:cNvSpPr/>
                <p:nvPr/>
              </p:nvSpPr>
              <p:spPr>
                <a:xfrm>
                  <a:off x="6779761" y="5594195"/>
                  <a:ext cx="1466850" cy="503238"/>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b="1" dirty="0">
                      <a:solidFill>
                        <a:schemeClr val="tx1"/>
                      </a:solidFill>
                    </a:rPr>
                    <a:t>Benchmark</a:t>
                  </a:r>
                  <a:endParaRPr lang="th-TH" sz="2000" b="1" dirty="0">
                    <a:solidFill>
                      <a:schemeClr val="tx1"/>
                    </a:solidFill>
                  </a:endParaRPr>
                </a:p>
              </p:txBody>
            </p:sp>
          </p:grpSp>
        </p:grpSp>
      </p:grpSp>
      <p:sp>
        <p:nvSpPr>
          <p:cNvPr id="95" name="Oval 94"/>
          <p:cNvSpPr/>
          <p:nvPr/>
        </p:nvSpPr>
        <p:spPr>
          <a:xfrm>
            <a:off x="2383795" y="5743604"/>
            <a:ext cx="1984401" cy="586708"/>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rPr>
              <a:t>Compliance</a:t>
            </a:r>
            <a:endParaRPr lang="th-TH" b="1" dirty="0">
              <a:solidFill>
                <a:schemeClr val="tx1"/>
              </a:solidFill>
            </a:endParaRPr>
          </a:p>
        </p:txBody>
      </p:sp>
      <p:sp>
        <p:nvSpPr>
          <p:cNvPr id="96" name="Oval 95"/>
          <p:cNvSpPr/>
          <p:nvPr/>
        </p:nvSpPr>
        <p:spPr>
          <a:xfrm>
            <a:off x="4586283" y="5764377"/>
            <a:ext cx="1984401" cy="585396"/>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rPr>
              <a:t>Finance</a:t>
            </a:r>
            <a:endParaRPr lang="th-TH" b="1" dirty="0">
              <a:solidFill>
                <a:schemeClr val="tx1"/>
              </a:solidFill>
            </a:endParaRPr>
          </a:p>
        </p:txBody>
      </p:sp>
    </p:spTree>
    <p:extLst>
      <p:ext uri="{BB962C8B-B14F-4D97-AF65-F5344CB8AC3E}">
        <p14:creationId xmlns:p14="http://schemas.microsoft.com/office/powerpoint/2010/main" val="55972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a:t>Session Objectives</a:t>
            </a:r>
            <a:endParaRPr lang="en-GB" dirty="0"/>
          </a:p>
        </p:txBody>
      </p:sp>
      <p:sp>
        <p:nvSpPr>
          <p:cNvPr id="7" name="Content Placeholder 6"/>
          <p:cNvSpPr>
            <a:spLocks noGrp="1"/>
          </p:cNvSpPr>
          <p:nvPr>
            <p:ph idx="1"/>
          </p:nvPr>
        </p:nvSpPr>
        <p:spPr/>
        <p:txBody>
          <a:bodyPr/>
          <a:lstStyle/>
          <a:p>
            <a:pPr marL="0" indent="0">
              <a:buNone/>
            </a:pPr>
            <a:r>
              <a:rPr lang="en-US" altLang="en-US" b="1" dirty="0"/>
              <a:t>After this session you will be able to:</a:t>
            </a:r>
          </a:p>
          <a:p>
            <a:r>
              <a:rPr lang="en-GB" altLang="en-US" dirty="0"/>
              <a:t>Identify management actions and how stakeholders will comply with these</a:t>
            </a:r>
          </a:p>
          <a:p>
            <a:r>
              <a:rPr lang="en-GB" altLang="en-US" dirty="0"/>
              <a:t>Include financing mechanisms in the plan</a:t>
            </a:r>
          </a:p>
          <a:p>
            <a:r>
              <a:rPr lang="en-GB" altLang="en-US" dirty="0"/>
              <a:t>Bring it all together – finalize the EAFm plan</a:t>
            </a:r>
          </a:p>
          <a:p>
            <a:endParaRPr lang="en-US" altLang="en-US"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394419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FB744-6D96-42AD-8134-B53D5656793E}" type="slidenum">
              <a:rPr lang="en-GB" smtClean="0"/>
              <a:t>4</a:t>
            </a:fld>
            <a:endParaRPr lang="en-GB" dirty="0"/>
          </a:p>
        </p:txBody>
      </p:sp>
      <p:grpSp>
        <p:nvGrpSpPr>
          <p:cNvPr id="9" name="Group 8"/>
          <p:cNvGrpSpPr/>
          <p:nvPr/>
        </p:nvGrpSpPr>
        <p:grpSpPr>
          <a:xfrm>
            <a:off x="899110" y="1551924"/>
            <a:ext cx="7153692" cy="4896852"/>
            <a:chOff x="577282" y="754063"/>
            <a:chExt cx="7626918" cy="5472112"/>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563"/>
            <a:stretch>
              <a:fillRect/>
            </a:stretch>
          </p:blipFill>
          <p:spPr bwMode="auto">
            <a:xfrm>
              <a:off x="714375" y="754063"/>
              <a:ext cx="7489825" cy="547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869221" y="2577425"/>
              <a:ext cx="1143693" cy="515899"/>
            </a:xfrm>
            <a:prstGeom prst="rect">
              <a:avLst/>
            </a:prstGeom>
            <a:solidFill>
              <a:schemeClr val="accent1">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400" b="1" dirty="0">
                  <a:solidFill>
                    <a:schemeClr val="bg2">
                      <a:lumMod val="25000"/>
                    </a:schemeClr>
                  </a:solidFill>
                </a:rPr>
                <a:t>GOAL</a:t>
              </a:r>
            </a:p>
          </p:txBody>
        </p:sp>
        <p:sp>
          <p:nvSpPr>
            <p:cNvPr id="13" name="Rounded Rectangle 12"/>
            <p:cNvSpPr/>
            <p:nvPr/>
          </p:nvSpPr>
          <p:spPr>
            <a:xfrm>
              <a:off x="577282" y="3859380"/>
              <a:ext cx="1473200" cy="350837"/>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b="1" dirty="0">
                  <a:solidFill>
                    <a:schemeClr val="tx1"/>
                  </a:solidFill>
                </a:rPr>
                <a:t>FINANCE</a:t>
              </a:r>
            </a:p>
          </p:txBody>
        </p:sp>
      </p:grpSp>
      <p:sp>
        <p:nvSpPr>
          <p:cNvPr id="3" name="Rectangle 2"/>
          <p:cNvSpPr/>
          <p:nvPr/>
        </p:nvSpPr>
        <p:spPr>
          <a:xfrm>
            <a:off x="4005845" y="2878520"/>
            <a:ext cx="1106906" cy="292384"/>
          </a:xfrm>
          <a:prstGeom prst="rect">
            <a:avLst/>
          </a:prstGeom>
          <a:solidFill>
            <a:srgbClr val="609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417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Management Actions</a:t>
            </a:r>
          </a:p>
        </p:txBody>
      </p:sp>
      <p:sp>
        <p:nvSpPr>
          <p:cNvPr id="7" name="Content Placeholder 6"/>
          <p:cNvSpPr>
            <a:spLocks noGrp="1"/>
          </p:cNvSpPr>
          <p:nvPr>
            <p:ph idx="1"/>
          </p:nvPr>
        </p:nvSpPr>
        <p:spPr/>
        <p:txBody>
          <a:bodyPr>
            <a:normAutofit lnSpcReduction="10000"/>
          </a:bodyPr>
          <a:lstStyle/>
          <a:p>
            <a:r>
              <a:rPr lang="en-GB" dirty="0"/>
              <a:t>An action that will help meet the objective</a:t>
            </a:r>
          </a:p>
          <a:p>
            <a:r>
              <a:rPr lang="en-GB" dirty="0"/>
              <a:t>Management actions could include:</a:t>
            </a:r>
          </a:p>
          <a:p>
            <a:pPr lvl="1"/>
            <a:r>
              <a:rPr lang="en-GB" dirty="0"/>
              <a:t>Technical measures</a:t>
            </a:r>
          </a:p>
          <a:p>
            <a:pPr lvl="2"/>
            <a:r>
              <a:rPr lang="en-GB" dirty="0"/>
              <a:t>Catch and effort controls (e.g. gear restrictions, limited entry)</a:t>
            </a:r>
          </a:p>
          <a:p>
            <a:pPr lvl="2"/>
            <a:r>
              <a:rPr lang="en-GB" dirty="0"/>
              <a:t>Spatial and temporal controls (e.g. conservation zones, seasonal closures)</a:t>
            </a:r>
          </a:p>
          <a:p>
            <a:pPr lvl="1"/>
            <a:r>
              <a:rPr lang="en-GB" dirty="0"/>
              <a:t>Ecosystem manipulation </a:t>
            </a:r>
          </a:p>
          <a:p>
            <a:pPr lvl="2"/>
            <a:r>
              <a:rPr lang="en-GB" dirty="0"/>
              <a:t>Habitat restorations (e.g. plant riparian habitat, improve connectivity, modify  water control structures, improve flows)</a:t>
            </a:r>
          </a:p>
          <a:p>
            <a:pPr lvl="1"/>
            <a:r>
              <a:rPr lang="en-GB" dirty="0"/>
              <a:t>Community-based 	</a:t>
            </a:r>
          </a:p>
          <a:p>
            <a:pPr lvl="2"/>
            <a:r>
              <a:rPr lang="en-GB" dirty="0"/>
              <a:t>Income diversification (e.g. alternative livelihoods skills)</a:t>
            </a:r>
          </a:p>
          <a:p>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5</a:t>
            </a:fld>
            <a:endParaRPr lang="en-GB" dirty="0"/>
          </a:p>
        </p:txBody>
      </p:sp>
    </p:spTree>
    <p:extLst>
      <p:ext uri="{BB962C8B-B14F-4D97-AF65-F5344CB8AC3E}">
        <p14:creationId xmlns:p14="http://schemas.microsoft.com/office/powerpoint/2010/main" val="1389056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dirty="0"/>
              <a:t>Management Actions (contd).</a:t>
            </a:r>
            <a:endParaRPr lang="en-GB" dirty="0"/>
          </a:p>
        </p:txBody>
      </p:sp>
      <p:sp>
        <p:nvSpPr>
          <p:cNvPr id="6" name="Content Placeholder 5"/>
          <p:cNvSpPr>
            <a:spLocks noGrp="1"/>
          </p:cNvSpPr>
          <p:nvPr>
            <p:ph idx="1"/>
          </p:nvPr>
        </p:nvSpPr>
        <p:spPr/>
        <p:txBody>
          <a:bodyPr/>
          <a:lstStyle/>
          <a:p>
            <a:r>
              <a:rPr lang="en-GB" altLang="en-US" dirty="0"/>
              <a:t>Human capacity</a:t>
            </a:r>
          </a:p>
          <a:p>
            <a:pPr lvl="1"/>
            <a:r>
              <a:rPr lang="en-GB" altLang="en-US" dirty="0"/>
              <a:t>Fishery management skills</a:t>
            </a:r>
          </a:p>
          <a:p>
            <a:r>
              <a:rPr lang="en-GB" altLang="en-US" dirty="0"/>
              <a:t>Strengthen institutions</a:t>
            </a:r>
          </a:p>
          <a:p>
            <a:pPr lvl="1"/>
            <a:r>
              <a:rPr lang="en-GB" altLang="en-US" dirty="0"/>
              <a:t>Increase coordination (e.g. co-management  BVCs, fisher associations, inter-agency task forces)</a:t>
            </a:r>
          </a:p>
          <a:p>
            <a:r>
              <a:rPr lang="en-GB" altLang="en-US" dirty="0"/>
              <a:t>Work with others to achieve objectives outside your mandate</a:t>
            </a:r>
          </a:p>
          <a:p>
            <a:pPr lvl="1"/>
            <a:r>
              <a:rPr lang="en-GB" altLang="en-US" dirty="0"/>
              <a:t>Irrigation, water management,  environment agency,  pollution control, agriculture, etc.</a:t>
            </a:r>
          </a:p>
          <a:p>
            <a:endParaRPr lang="en-GB" dirty="0"/>
          </a:p>
        </p:txBody>
      </p:sp>
      <p:sp>
        <p:nvSpPr>
          <p:cNvPr id="3" name="Slide Number Placeholder 2"/>
          <p:cNvSpPr>
            <a:spLocks noGrp="1"/>
          </p:cNvSpPr>
          <p:nvPr>
            <p:ph type="sldNum" sz="quarter" idx="12"/>
          </p:nvPr>
        </p:nvSpPr>
        <p:spPr/>
        <p:txBody>
          <a:bodyPr/>
          <a:lstStyle/>
          <a:p>
            <a:fld id="{2244EDDE-A91D-4F4F-8AC8-19298CCDCDF4}" type="slidenum">
              <a:rPr lang="en-GB" smtClean="0"/>
              <a:pPr/>
              <a:t>6</a:t>
            </a:fld>
            <a:endParaRPr lang="en-GB" dirty="0"/>
          </a:p>
        </p:txBody>
      </p:sp>
    </p:spTree>
    <p:extLst>
      <p:ext uri="{BB962C8B-B14F-4D97-AF65-F5344CB8AC3E}">
        <p14:creationId xmlns:p14="http://schemas.microsoft.com/office/powerpoint/2010/main" val="19232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Grouping Management Actions </a:t>
            </a:r>
          </a:p>
        </p:txBody>
      </p:sp>
      <p:sp>
        <p:nvSpPr>
          <p:cNvPr id="29" name="Content Placeholder 2"/>
          <p:cNvSpPr>
            <a:spLocks noGrp="1"/>
          </p:cNvSpPr>
          <p:nvPr>
            <p:ph idx="1"/>
          </p:nvPr>
        </p:nvSpPr>
        <p:spPr/>
        <p:txBody>
          <a:bodyPr/>
          <a:lstStyle/>
          <a:p>
            <a:r>
              <a:rPr lang="en-GB" dirty="0"/>
              <a:t>The same management action (e.g. no-take conservation zone) may be linked to several objectives</a:t>
            </a:r>
          </a:p>
          <a:p>
            <a:endParaRPr lang="en-GB" dirty="0"/>
          </a:p>
          <a:p>
            <a:r>
              <a:rPr lang="en-GB" dirty="0"/>
              <a:t>Duplicate management actions can be deleted, as long as the link to the specific management objective is not lost</a:t>
            </a:r>
          </a:p>
          <a:p>
            <a:pPr lvl="1"/>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7</a:t>
            </a:fld>
            <a:endParaRPr lang="en-GB" dirty="0"/>
          </a:p>
        </p:txBody>
      </p:sp>
    </p:spTree>
    <p:extLst>
      <p:ext uri="{BB962C8B-B14F-4D97-AF65-F5344CB8AC3E}">
        <p14:creationId xmlns:p14="http://schemas.microsoft.com/office/powerpoint/2010/main" val="250016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44EDDE-A91D-4F4F-8AC8-19298CCDCDF4}" type="slidenum">
              <a:rPr lang="en-GB" smtClean="0"/>
              <a:pPr/>
              <a:t>8</a:t>
            </a:fld>
            <a:endParaRPr lang="en-GB" dirty="0"/>
          </a:p>
        </p:txBody>
      </p:sp>
      <p:grpSp>
        <p:nvGrpSpPr>
          <p:cNvPr id="4" name="Group 3"/>
          <p:cNvGrpSpPr/>
          <p:nvPr/>
        </p:nvGrpSpPr>
        <p:grpSpPr>
          <a:xfrm>
            <a:off x="887286" y="1624434"/>
            <a:ext cx="7428430" cy="4529231"/>
            <a:chOff x="887286" y="1624434"/>
            <a:chExt cx="7428430" cy="4529231"/>
          </a:xfrm>
        </p:grpSpPr>
        <p:grpSp>
          <p:nvGrpSpPr>
            <p:cNvPr id="3" name="Group 2"/>
            <p:cNvGrpSpPr/>
            <p:nvPr/>
          </p:nvGrpSpPr>
          <p:grpSpPr>
            <a:xfrm>
              <a:off x="1687267" y="5413063"/>
              <a:ext cx="5865071" cy="544569"/>
              <a:chOff x="1687267" y="5355911"/>
              <a:chExt cx="5865071" cy="544569"/>
            </a:xfrm>
          </p:grpSpPr>
          <p:cxnSp>
            <p:nvCxnSpPr>
              <p:cNvPr id="87" name="Straight Connector 86"/>
              <p:cNvCxnSpPr/>
              <p:nvPr/>
            </p:nvCxnSpPr>
            <p:spPr>
              <a:xfrm flipH="1">
                <a:off x="1687267" y="5390389"/>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1687267" y="5385863"/>
                <a:ext cx="5865071" cy="4527"/>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524468" y="5355911"/>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449706" y="5372830"/>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rot="10800000">
              <a:off x="1371629" y="4912942"/>
              <a:ext cx="5865071" cy="555894"/>
              <a:chOff x="1687267" y="5355911"/>
              <a:chExt cx="5865071" cy="555894"/>
            </a:xfrm>
          </p:grpSpPr>
          <p:cxnSp>
            <p:nvCxnSpPr>
              <p:cNvPr id="37" name="Straight Connector 36"/>
              <p:cNvCxnSpPr/>
              <p:nvPr/>
            </p:nvCxnSpPr>
            <p:spPr>
              <a:xfrm flipH="1">
                <a:off x="1687267" y="5390389"/>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87267" y="5385863"/>
                <a:ext cx="5865071" cy="4527"/>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524468" y="5355911"/>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605399" y="5401714"/>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rot="10800000" flipH="1">
              <a:off x="3322109" y="4969487"/>
              <a:ext cx="6660" cy="51009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945149" y="5567927"/>
              <a:ext cx="2228723" cy="58369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b="1" dirty="0">
                  <a:solidFill>
                    <a:schemeClr val="tx1"/>
                  </a:solidFill>
                </a:rPr>
                <a:t>Management action</a:t>
              </a:r>
              <a:endParaRPr lang="th-TH" b="1" dirty="0">
                <a:solidFill>
                  <a:schemeClr val="tx1"/>
                </a:solidFill>
              </a:endParaRPr>
            </a:p>
          </p:txBody>
        </p:sp>
        <p:sp>
          <p:nvSpPr>
            <p:cNvPr id="85" name="Rectangle 84"/>
            <p:cNvSpPr/>
            <p:nvPr/>
          </p:nvSpPr>
          <p:spPr>
            <a:xfrm>
              <a:off x="3383126" y="5569967"/>
              <a:ext cx="2158031" cy="58369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b="1" dirty="0">
                  <a:solidFill>
                    <a:schemeClr val="tx1"/>
                  </a:solidFill>
                </a:rPr>
                <a:t>Management action</a:t>
              </a:r>
              <a:endParaRPr lang="th-TH" b="1" dirty="0">
                <a:solidFill>
                  <a:schemeClr val="tx1"/>
                </a:solidFill>
              </a:endParaRPr>
            </a:p>
          </p:txBody>
        </p:sp>
        <p:sp>
          <p:nvSpPr>
            <p:cNvPr id="86" name="Rectangle 85"/>
            <p:cNvSpPr/>
            <p:nvPr/>
          </p:nvSpPr>
          <p:spPr>
            <a:xfrm>
              <a:off x="6157685" y="5567927"/>
              <a:ext cx="2158031" cy="58369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b="1" dirty="0">
                  <a:solidFill>
                    <a:schemeClr val="tx1"/>
                  </a:solidFill>
                </a:rPr>
                <a:t>Management action</a:t>
              </a:r>
              <a:endParaRPr lang="th-TH" b="1" dirty="0">
                <a:solidFill>
                  <a:schemeClr val="tx1"/>
                </a:solidFill>
              </a:endParaRPr>
            </a:p>
          </p:txBody>
        </p:sp>
        <p:grpSp>
          <p:nvGrpSpPr>
            <p:cNvPr id="59" name="Group 58"/>
            <p:cNvGrpSpPr/>
            <p:nvPr/>
          </p:nvGrpSpPr>
          <p:grpSpPr>
            <a:xfrm>
              <a:off x="887286" y="1624434"/>
              <a:ext cx="7428430" cy="3590504"/>
              <a:chOff x="887286" y="1624433"/>
              <a:chExt cx="7428430" cy="4521615"/>
            </a:xfrm>
          </p:grpSpPr>
          <p:cxnSp>
            <p:nvCxnSpPr>
              <p:cNvPr id="60" name="Straight Connector 59"/>
              <p:cNvCxnSpPr/>
              <p:nvPr/>
            </p:nvCxnSpPr>
            <p:spPr>
              <a:xfrm>
                <a:off x="4626492" y="1695453"/>
                <a:ext cx="5997" cy="818008"/>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887286" y="1624433"/>
                <a:ext cx="7428430" cy="4521615"/>
                <a:chOff x="887286" y="1624433"/>
                <a:chExt cx="7428430" cy="4521615"/>
              </a:xfrm>
            </p:grpSpPr>
            <p:grpSp>
              <p:nvGrpSpPr>
                <p:cNvPr id="62" name="Group 61"/>
                <p:cNvGrpSpPr/>
                <p:nvPr/>
              </p:nvGrpSpPr>
              <p:grpSpPr>
                <a:xfrm>
                  <a:off x="1878377" y="2482364"/>
                  <a:ext cx="5673961" cy="3376750"/>
                  <a:chOff x="1878377" y="2482364"/>
                  <a:chExt cx="5673961" cy="3376750"/>
                </a:xfrm>
              </p:grpSpPr>
              <p:cxnSp>
                <p:nvCxnSpPr>
                  <p:cNvPr id="79" name="Straight Connector 78"/>
                  <p:cNvCxnSpPr/>
                  <p:nvPr/>
                </p:nvCxnSpPr>
                <p:spPr>
                  <a:xfrm>
                    <a:off x="1878377" y="2497568"/>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335256" y="2497568"/>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285923" y="2497568"/>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527798" y="2497569"/>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878377" y="2482364"/>
                    <a:ext cx="5673961" cy="22112"/>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3383126" y="1624433"/>
                  <a:ext cx="2676848" cy="5329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400" b="1" dirty="0">
                      <a:solidFill>
                        <a:schemeClr val="tx1"/>
                      </a:solidFill>
                    </a:rPr>
                    <a:t>VISION</a:t>
                  </a:r>
                  <a:endParaRPr lang="th-TH" sz="2400" b="1" dirty="0">
                    <a:solidFill>
                      <a:schemeClr val="tx1"/>
                    </a:solidFill>
                  </a:endParaRPr>
                </a:p>
              </p:txBody>
            </p:sp>
            <p:sp>
              <p:nvSpPr>
                <p:cNvPr id="64" name="Rectangle 63"/>
                <p:cNvSpPr/>
                <p:nvPr/>
              </p:nvSpPr>
              <p:spPr>
                <a:xfrm>
                  <a:off x="1053972" y="2986255"/>
                  <a:ext cx="2968625" cy="525463"/>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800" b="1" dirty="0">
                      <a:solidFill>
                        <a:schemeClr val="tx1"/>
                      </a:solidFill>
                    </a:rPr>
                    <a:t>Goal </a:t>
                  </a:r>
                  <a:endParaRPr lang="th-TH" sz="2800" b="1" dirty="0">
                    <a:solidFill>
                      <a:schemeClr val="tx1"/>
                    </a:solidFill>
                  </a:endParaRPr>
                </a:p>
              </p:txBody>
            </p:sp>
            <p:sp>
              <p:nvSpPr>
                <p:cNvPr id="65" name="Rectangle 64"/>
                <p:cNvSpPr/>
                <p:nvPr/>
              </p:nvSpPr>
              <p:spPr>
                <a:xfrm>
                  <a:off x="4359471" y="2986255"/>
                  <a:ext cx="1905000" cy="525463"/>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800" b="1" dirty="0">
                      <a:solidFill>
                        <a:schemeClr val="tx1"/>
                      </a:solidFill>
                    </a:rPr>
                    <a:t>Goal</a:t>
                  </a:r>
                  <a:endParaRPr lang="th-TH" sz="2800" b="1" dirty="0">
                    <a:solidFill>
                      <a:schemeClr val="tx1"/>
                    </a:solidFill>
                  </a:endParaRPr>
                </a:p>
              </p:txBody>
            </p:sp>
            <p:sp>
              <p:nvSpPr>
                <p:cNvPr id="66" name="Rectangle 65"/>
                <p:cNvSpPr/>
                <p:nvPr/>
              </p:nvSpPr>
              <p:spPr>
                <a:xfrm>
                  <a:off x="902009" y="4870841"/>
                  <a:ext cx="1498600" cy="547688"/>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Indicator</a:t>
                  </a:r>
                  <a:endParaRPr lang="th-TH" sz="2000" b="1" dirty="0">
                    <a:solidFill>
                      <a:schemeClr val="tx1"/>
                    </a:solidFill>
                  </a:endParaRPr>
                </a:p>
              </p:txBody>
            </p:sp>
            <p:sp>
              <p:nvSpPr>
                <p:cNvPr id="67" name="Rectangle 66"/>
                <p:cNvSpPr/>
                <p:nvPr/>
              </p:nvSpPr>
              <p:spPr>
                <a:xfrm>
                  <a:off x="6601216" y="2986255"/>
                  <a:ext cx="1714500" cy="525463"/>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800" b="1" dirty="0">
                      <a:solidFill>
                        <a:schemeClr val="tx1"/>
                      </a:solidFill>
                    </a:rPr>
                    <a:t>Goal</a:t>
                  </a:r>
                  <a:endParaRPr lang="th-TH" sz="2800" b="1" dirty="0">
                    <a:solidFill>
                      <a:schemeClr val="tx1"/>
                    </a:solidFill>
                  </a:endParaRPr>
                </a:p>
              </p:txBody>
            </p:sp>
            <p:sp>
              <p:nvSpPr>
                <p:cNvPr id="68" name="Rectangle 67"/>
                <p:cNvSpPr/>
                <p:nvPr/>
              </p:nvSpPr>
              <p:spPr>
                <a:xfrm>
                  <a:off x="6824536" y="4119980"/>
                  <a:ext cx="1312862" cy="530225"/>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b="1" dirty="0">
                      <a:solidFill>
                        <a:schemeClr val="tx1"/>
                      </a:solidFill>
                    </a:rPr>
                    <a:t>Objective</a:t>
                  </a:r>
                  <a:endParaRPr lang="th-TH" sz="2000" b="1" dirty="0">
                    <a:solidFill>
                      <a:schemeClr val="tx1"/>
                    </a:solidFill>
                  </a:endParaRPr>
                </a:p>
              </p:txBody>
            </p:sp>
            <p:sp>
              <p:nvSpPr>
                <p:cNvPr id="69" name="Rectangle 68"/>
                <p:cNvSpPr/>
                <p:nvPr/>
              </p:nvSpPr>
              <p:spPr>
                <a:xfrm>
                  <a:off x="4629491" y="4102517"/>
                  <a:ext cx="1312863" cy="530225"/>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Objective</a:t>
                  </a:r>
                  <a:endParaRPr lang="th-TH" sz="2000" b="1" dirty="0">
                    <a:solidFill>
                      <a:schemeClr val="tx1"/>
                    </a:solidFill>
                  </a:endParaRPr>
                </a:p>
              </p:txBody>
            </p:sp>
            <p:sp>
              <p:nvSpPr>
                <p:cNvPr id="70" name="Rectangle 69"/>
                <p:cNvSpPr/>
                <p:nvPr/>
              </p:nvSpPr>
              <p:spPr>
                <a:xfrm>
                  <a:off x="2709736" y="4118393"/>
                  <a:ext cx="1312862" cy="52863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Objective</a:t>
                  </a:r>
                  <a:endParaRPr lang="th-TH" sz="2000" b="1" dirty="0">
                    <a:solidFill>
                      <a:schemeClr val="tx1"/>
                    </a:solidFill>
                  </a:endParaRPr>
                </a:p>
              </p:txBody>
            </p:sp>
            <p:sp>
              <p:nvSpPr>
                <p:cNvPr id="71" name="Rectangle 70"/>
                <p:cNvSpPr/>
                <p:nvPr/>
              </p:nvSpPr>
              <p:spPr>
                <a:xfrm>
                  <a:off x="1142725" y="4102517"/>
                  <a:ext cx="1312863" cy="530225"/>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Objective</a:t>
                  </a:r>
                  <a:endParaRPr lang="th-TH" sz="2000" b="1" dirty="0">
                    <a:solidFill>
                      <a:schemeClr val="tx1"/>
                    </a:solidFill>
                  </a:endParaRPr>
                </a:p>
              </p:txBody>
            </p:sp>
            <p:sp>
              <p:nvSpPr>
                <p:cNvPr id="72" name="Rectangle 71"/>
                <p:cNvSpPr/>
                <p:nvPr/>
              </p:nvSpPr>
              <p:spPr>
                <a:xfrm>
                  <a:off x="2588337" y="4870841"/>
                  <a:ext cx="1493837" cy="509588"/>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Indicator</a:t>
                  </a:r>
                  <a:endParaRPr lang="th-TH" sz="2000" b="1" dirty="0">
                    <a:solidFill>
                      <a:schemeClr val="tx1"/>
                    </a:solidFill>
                  </a:endParaRPr>
                </a:p>
              </p:txBody>
            </p:sp>
            <p:sp>
              <p:nvSpPr>
                <p:cNvPr id="73" name="Rectangle 72"/>
                <p:cNvSpPr/>
                <p:nvPr/>
              </p:nvSpPr>
              <p:spPr>
                <a:xfrm>
                  <a:off x="4524248" y="4858168"/>
                  <a:ext cx="1493838" cy="546100"/>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Indicator</a:t>
                  </a:r>
                  <a:endParaRPr lang="th-TH" sz="2000" b="1" dirty="0">
                    <a:solidFill>
                      <a:schemeClr val="tx1"/>
                    </a:solidFill>
                  </a:endParaRPr>
                </a:p>
              </p:txBody>
            </p:sp>
            <p:sp>
              <p:nvSpPr>
                <p:cNvPr id="74" name="Rectangle 73"/>
                <p:cNvSpPr/>
                <p:nvPr/>
              </p:nvSpPr>
              <p:spPr>
                <a:xfrm>
                  <a:off x="6779761" y="4855745"/>
                  <a:ext cx="1466850" cy="485775"/>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b="1" dirty="0">
                      <a:solidFill>
                        <a:schemeClr val="tx1"/>
                      </a:solidFill>
                    </a:rPr>
                    <a:t>Indicator</a:t>
                  </a:r>
                  <a:endParaRPr lang="th-TH" sz="2000" b="1" dirty="0">
                    <a:solidFill>
                      <a:schemeClr val="tx1"/>
                    </a:solidFill>
                  </a:endParaRPr>
                </a:p>
              </p:txBody>
            </p:sp>
            <p:sp>
              <p:nvSpPr>
                <p:cNvPr id="75" name="Rectangle 74"/>
                <p:cNvSpPr/>
                <p:nvPr/>
              </p:nvSpPr>
              <p:spPr>
                <a:xfrm>
                  <a:off x="887286" y="5557085"/>
                  <a:ext cx="1498600" cy="588963"/>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Benchmark</a:t>
                  </a:r>
                  <a:endParaRPr lang="th-TH" sz="2000" b="1" dirty="0">
                    <a:solidFill>
                      <a:schemeClr val="tx1"/>
                    </a:solidFill>
                  </a:endParaRPr>
                </a:p>
              </p:txBody>
            </p:sp>
            <p:sp>
              <p:nvSpPr>
                <p:cNvPr id="76" name="Rectangle 75"/>
                <p:cNvSpPr/>
                <p:nvPr/>
              </p:nvSpPr>
              <p:spPr>
                <a:xfrm>
                  <a:off x="2587300" y="5580508"/>
                  <a:ext cx="1450975" cy="557212"/>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Benchmark</a:t>
                  </a:r>
                  <a:endParaRPr lang="th-TH" sz="2000" b="1" dirty="0">
                    <a:solidFill>
                      <a:schemeClr val="tx1"/>
                    </a:solidFill>
                  </a:endParaRPr>
                </a:p>
              </p:txBody>
            </p:sp>
            <p:sp>
              <p:nvSpPr>
                <p:cNvPr id="77" name="Rectangle 76"/>
                <p:cNvSpPr/>
                <p:nvPr/>
              </p:nvSpPr>
              <p:spPr>
                <a:xfrm>
                  <a:off x="4562620" y="5593651"/>
                  <a:ext cx="1477963" cy="530225"/>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Benchmark</a:t>
                  </a:r>
                  <a:endParaRPr lang="th-TH" sz="2000" b="1" dirty="0">
                    <a:solidFill>
                      <a:schemeClr val="tx1"/>
                    </a:solidFill>
                  </a:endParaRPr>
                </a:p>
              </p:txBody>
            </p:sp>
            <p:sp>
              <p:nvSpPr>
                <p:cNvPr id="78" name="Rectangle 77"/>
                <p:cNvSpPr/>
                <p:nvPr/>
              </p:nvSpPr>
              <p:spPr>
                <a:xfrm>
                  <a:off x="6779761" y="5594195"/>
                  <a:ext cx="1466850" cy="503238"/>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b="1" dirty="0">
                      <a:solidFill>
                        <a:schemeClr val="tx1"/>
                      </a:solidFill>
                    </a:rPr>
                    <a:t>Benchmark</a:t>
                  </a:r>
                  <a:endParaRPr lang="th-TH" sz="2000" b="1" dirty="0">
                    <a:solidFill>
                      <a:schemeClr val="tx1"/>
                    </a:solidFill>
                  </a:endParaRPr>
                </a:p>
              </p:txBody>
            </p:sp>
          </p:grpSp>
        </p:grpSp>
      </p:grpSp>
    </p:spTree>
    <p:extLst>
      <p:ext uri="{BB962C8B-B14F-4D97-AF65-F5344CB8AC3E}">
        <p14:creationId xmlns:p14="http://schemas.microsoft.com/office/powerpoint/2010/main" val="211215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3170582" y="-232425"/>
            <a:ext cx="8706678" cy="9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800" b="1" dirty="0">
              <a:solidFill>
                <a:srgbClr val="0000BA"/>
              </a:solidFill>
              <a:latin typeface="Myriad Pro" pitchFamily="34" charset="0"/>
            </a:endParaRPr>
          </a:p>
        </p:txBody>
      </p:sp>
      <p:sp>
        <p:nvSpPr>
          <p:cNvPr id="3" name="Title 2"/>
          <p:cNvSpPr>
            <a:spLocks noGrp="1"/>
          </p:cNvSpPr>
          <p:nvPr>
            <p:ph type="title"/>
          </p:nvPr>
        </p:nvSpPr>
        <p:spPr/>
        <p:txBody>
          <a:bodyPr/>
          <a:lstStyle/>
          <a:p>
            <a:r>
              <a:rPr lang="en-US" altLang="en-US" dirty="0"/>
              <a:t>Compliance &amp; Enforcement </a:t>
            </a:r>
          </a:p>
        </p:txBody>
      </p:sp>
      <p:sp>
        <p:nvSpPr>
          <p:cNvPr id="7" name="Content Placeholder 2"/>
          <p:cNvSpPr>
            <a:spLocks noGrp="1"/>
          </p:cNvSpPr>
          <p:nvPr>
            <p:ph idx="1"/>
          </p:nvPr>
        </p:nvSpPr>
        <p:spPr/>
        <p:txBody>
          <a:bodyPr>
            <a:normAutofit fontScale="92500" lnSpcReduction="10000"/>
          </a:bodyPr>
          <a:lstStyle/>
          <a:p>
            <a:r>
              <a:rPr lang="en-US" altLang="en-US" dirty="0"/>
              <a:t>When management actions are developed how to ensure they are complied with?</a:t>
            </a:r>
          </a:p>
          <a:p>
            <a:r>
              <a:rPr lang="en-US" altLang="en-US" dirty="0"/>
              <a:t>Range of compliance methods available:</a:t>
            </a:r>
          </a:p>
          <a:p>
            <a:pPr lvl="1"/>
            <a:r>
              <a:rPr lang="en-US" altLang="en-US" dirty="0"/>
              <a:t>For fisheries we use the term monitoring, control and surveillance (MCS)</a:t>
            </a:r>
          </a:p>
          <a:p>
            <a:pPr lvl="2"/>
            <a:r>
              <a:rPr lang="en-US" altLang="en-US" dirty="0"/>
              <a:t>Monitoring - data/information gathering for compliance</a:t>
            </a:r>
          </a:p>
          <a:p>
            <a:pPr lvl="2"/>
            <a:r>
              <a:rPr lang="en-US" altLang="en-US" dirty="0"/>
              <a:t>Control - rules/controls applied to the fishery</a:t>
            </a:r>
          </a:p>
          <a:p>
            <a:pPr lvl="2"/>
            <a:r>
              <a:rPr lang="en-US" altLang="en-US" dirty="0"/>
              <a:t>Surveillance - patrolling/enforcement</a:t>
            </a:r>
          </a:p>
          <a:p>
            <a:pPr marL="0" indent="0">
              <a:buNone/>
            </a:pPr>
            <a:r>
              <a:rPr lang="en-US" altLang="en-US" b="1" dirty="0">
                <a:solidFill>
                  <a:srgbClr val="FF0000"/>
                </a:solidFill>
              </a:rPr>
              <a:t>It is important to note, that Fishers Associations and even co-management groups (BVC) can  conduct MCS, especially if they are authorized</a:t>
            </a:r>
          </a:p>
        </p:txBody>
      </p:sp>
      <p:sp>
        <p:nvSpPr>
          <p:cNvPr id="2" name="Slide Number Placeholder 1"/>
          <p:cNvSpPr>
            <a:spLocks noGrp="1"/>
          </p:cNvSpPr>
          <p:nvPr>
            <p:ph type="sldNum" sz="quarter" idx="12"/>
          </p:nvPr>
        </p:nvSpPr>
        <p:spPr/>
        <p:txBody>
          <a:bodyPr/>
          <a:lstStyle/>
          <a:p>
            <a:fld id="{2244EDDE-A91D-4F4F-8AC8-19298CCDCDF4}" type="slidenum">
              <a:rPr lang="en-GB" smtClean="0"/>
              <a:pPr/>
              <a:t>9</a:t>
            </a:fld>
            <a:endParaRPr lang="en-GB" dirty="0"/>
          </a:p>
        </p:txBody>
      </p:sp>
    </p:spTree>
    <p:extLst>
      <p:ext uri="{BB962C8B-B14F-4D97-AF65-F5344CB8AC3E}">
        <p14:creationId xmlns:p14="http://schemas.microsoft.com/office/powerpoint/2010/main" val="6450452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406</TotalTime>
  <Words>2210</Words>
  <Application>Microsoft Office PowerPoint</Application>
  <PresentationFormat>On-screen Show (4:3)</PresentationFormat>
  <Paragraphs>284</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vt:lpstr>
      <vt:lpstr>Cordia New</vt:lpstr>
      <vt:lpstr>Myriad Pro</vt:lpstr>
      <vt:lpstr>Wingdings</vt:lpstr>
      <vt:lpstr>Office Theme</vt:lpstr>
      <vt:lpstr>PowerPoint Presentation</vt:lpstr>
      <vt:lpstr>PowerPoint Presentation</vt:lpstr>
      <vt:lpstr>Session Objectives</vt:lpstr>
      <vt:lpstr>PowerPoint Presentation</vt:lpstr>
      <vt:lpstr>Management Actions</vt:lpstr>
      <vt:lpstr>Management Actions (contd).</vt:lpstr>
      <vt:lpstr>Grouping Management Actions </vt:lpstr>
      <vt:lpstr>PowerPoint Presentation</vt:lpstr>
      <vt:lpstr>Compliance &amp; Enforcement </vt:lpstr>
      <vt:lpstr>Monitoring, Control and Surveillance</vt:lpstr>
      <vt:lpstr>PowerPoint Presentation</vt:lpstr>
      <vt:lpstr>PowerPoint Presentation</vt:lpstr>
      <vt:lpstr>Top-Down vs. Bottom-Up</vt:lpstr>
      <vt:lpstr>Landing site monitoring: catches/landings &amp; gear</vt:lpstr>
      <vt:lpstr>Example of MCS: Community monitoring of Fishing Zones </vt:lpstr>
      <vt:lpstr>Another Example: boat markings</vt:lpstr>
      <vt:lpstr>Finishing the EAFm Plan</vt:lpstr>
      <vt:lpstr>3.4 Data and Information Needs</vt:lpstr>
      <vt:lpstr>3.4 Financing </vt:lpstr>
      <vt:lpstr>Sources of Funding </vt:lpstr>
      <vt:lpstr>3.5 Finalizing the EAFm Plan</vt:lpstr>
      <vt:lpstr>The EAFm plan is now complete</vt:lpstr>
      <vt:lpstr>Key Messages</vt:lpstr>
      <vt:lpstr>In your groups</vt:lpstr>
      <vt:lpstr>PowerPoint Presentation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115</cp:revision>
  <dcterms:created xsi:type="dcterms:W3CDTF">2018-07-03T11:34:35Z</dcterms:created>
  <dcterms:modified xsi:type="dcterms:W3CDTF">2020-01-05T17:37:08Z</dcterms:modified>
</cp:coreProperties>
</file>